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44"/>
  </p:notesMasterIdLst>
  <p:handoutMasterIdLst>
    <p:handoutMasterId r:id="rId45"/>
  </p:handoutMasterIdLst>
  <p:sldIdLst>
    <p:sldId id="444" r:id="rId2"/>
    <p:sldId id="279" r:id="rId3"/>
    <p:sldId id="395" r:id="rId4"/>
    <p:sldId id="397" r:id="rId5"/>
    <p:sldId id="399" r:id="rId6"/>
    <p:sldId id="398" r:id="rId7"/>
    <p:sldId id="401" r:id="rId8"/>
    <p:sldId id="402" r:id="rId9"/>
    <p:sldId id="404" r:id="rId10"/>
    <p:sldId id="405" r:id="rId11"/>
    <p:sldId id="407" r:id="rId12"/>
    <p:sldId id="408" r:id="rId13"/>
    <p:sldId id="409" r:id="rId14"/>
    <p:sldId id="410" r:id="rId15"/>
    <p:sldId id="414" r:id="rId16"/>
    <p:sldId id="415" r:id="rId17"/>
    <p:sldId id="416" r:id="rId18"/>
    <p:sldId id="418" r:id="rId19"/>
    <p:sldId id="419" r:id="rId20"/>
    <p:sldId id="420" r:id="rId21"/>
    <p:sldId id="421" r:id="rId22"/>
    <p:sldId id="422" r:id="rId23"/>
    <p:sldId id="424" r:id="rId24"/>
    <p:sldId id="425" r:id="rId25"/>
    <p:sldId id="426" r:id="rId26"/>
    <p:sldId id="427" r:id="rId27"/>
    <p:sldId id="428" r:id="rId28"/>
    <p:sldId id="429" r:id="rId29"/>
    <p:sldId id="430" r:id="rId30"/>
    <p:sldId id="431" r:id="rId31"/>
    <p:sldId id="432" r:id="rId32"/>
    <p:sldId id="433" r:id="rId33"/>
    <p:sldId id="434" r:id="rId34"/>
    <p:sldId id="435" r:id="rId35"/>
    <p:sldId id="436" r:id="rId36"/>
    <p:sldId id="437" r:id="rId37"/>
    <p:sldId id="438" r:id="rId38"/>
    <p:sldId id="439" r:id="rId39"/>
    <p:sldId id="440" r:id="rId40"/>
    <p:sldId id="441" r:id="rId41"/>
    <p:sldId id="442" r:id="rId42"/>
    <p:sldId id="443" r:id="rId43"/>
  </p:sldIdLst>
  <p:sldSz cx="9144000" cy="5143500" type="screen16x9"/>
  <p:notesSz cx="6797675" cy="9926638"/>
  <p:embeddedFontLst>
    <p:embeddedFont>
      <p:font typeface="Lato" panose="020B0604020202020204" charset="0"/>
      <p:regular r:id="rId46"/>
      <p:bold r:id="rId47"/>
      <p:italic r:id="rId48"/>
      <p:boldItalic r:id="rId49"/>
    </p:embeddedFont>
    <p:embeddedFont>
      <p:font typeface="Calibri" panose="020F0502020204030204" pitchFamily="34" charset="0"/>
      <p:regular r:id="rId50"/>
      <p:bold r:id="rId51"/>
      <p:italic r:id="rId52"/>
      <p:boldItalic r:id="rId53"/>
    </p:embeddedFont>
    <p:embeddedFont>
      <p:font typeface="Raleway" panose="020B0604020202020204"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597"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98665B7-6574-423E-A4B5-A6C020D860FF}">
  <a:tblStyle styleId="{C98665B7-6574-423E-A4B5-A6C020D860FF}"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1A8698C-63BC-4B6A-AE92-7E62379B4444}"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092"/>
  </p:normalViewPr>
  <p:slideViewPr>
    <p:cSldViewPr snapToGrid="0" showGuides="1">
      <p:cViewPr varScale="1">
        <p:scale>
          <a:sx n="85" d="100"/>
          <a:sy n="85" d="100"/>
        </p:scale>
        <p:origin x="882" y="84"/>
      </p:cViewPr>
      <p:guideLst>
        <p:guide orient="horz" pos="1597"/>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3" Type="http://schemas.openxmlformats.org/officeDocument/2006/relationships/font" Target="fonts/font8.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7.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6889"/>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49689" y="1"/>
            <a:ext cx="2946400" cy="496889"/>
          </a:xfrm>
          <a:prstGeom prst="rect">
            <a:avLst/>
          </a:prstGeom>
        </p:spPr>
        <p:txBody>
          <a:bodyPr vert="horz" lIns="91440" tIns="45720" rIns="91440" bIns="45720" rtlCol="0"/>
          <a:lstStyle>
            <a:lvl1pPr algn="r">
              <a:defRPr sz="1200"/>
            </a:lvl1pPr>
          </a:lstStyle>
          <a:p>
            <a:fld id="{3842C4E8-892C-49FF-9FBC-2FFEBC9BCF29}" type="datetimeFigureOut">
              <a:rPr lang="en-IN" smtClean="0"/>
              <a:t>27-05-2023</a:t>
            </a:fld>
            <a:endParaRPr lang="en-IN"/>
          </a:p>
        </p:txBody>
      </p:sp>
      <p:sp>
        <p:nvSpPr>
          <p:cNvPr id="4" name="Footer Placeholder 3"/>
          <p:cNvSpPr>
            <a:spLocks noGrp="1"/>
          </p:cNvSpPr>
          <p:nvPr>
            <p:ph type="ftr" sz="quarter" idx="2"/>
          </p:nvPr>
        </p:nvSpPr>
        <p:spPr>
          <a:xfrm>
            <a:off x="0" y="9429750"/>
            <a:ext cx="2946400" cy="496889"/>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49689" y="9429750"/>
            <a:ext cx="2946400" cy="496889"/>
          </a:xfrm>
          <a:prstGeom prst="rect">
            <a:avLst/>
          </a:prstGeom>
        </p:spPr>
        <p:txBody>
          <a:bodyPr vert="horz" lIns="91440" tIns="45720" rIns="91440" bIns="45720" rtlCol="0" anchor="b"/>
          <a:lstStyle>
            <a:lvl1pPr algn="r">
              <a:defRPr sz="1200"/>
            </a:lvl1pPr>
          </a:lstStyle>
          <a:p>
            <a:fld id="{3FCD4EFE-0B45-40B7-986B-E3BE75ECB581}" type="slidenum">
              <a:rPr lang="en-IN" smtClean="0"/>
              <a:t>‹#›</a:t>
            </a:fld>
            <a:endParaRPr lang="en-IN"/>
          </a:p>
        </p:txBody>
      </p:sp>
    </p:spTree>
    <p:extLst>
      <p:ext uri="{BB962C8B-B14F-4D97-AF65-F5344CB8AC3E}">
        <p14:creationId xmlns:p14="http://schemas.microsoft.com/office/powerpoint/2010/main" val="28528384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154"/>
            <a:ext cx="5438140" cy="4466987"/>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79768" y="4715154"/>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1810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79768" y="4715154"/>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3060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79768" y="4715154"/>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0878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79768" y="4715154"/>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0399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79768" y="4715154"/>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14128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79768" y="4715154"/>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71782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79768" y="4715154"/>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2870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79768" y="4715154"/>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64654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79768" y="4715154"/>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28764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79768" y="4715154"/>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45131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79768" y="4715154"/>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3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79768" y="4715154"/>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78744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79768" y="4715154"/>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66163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79768" y="4715154"/>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45264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79768" y="4715154"/>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63626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79768" y="4715154"/>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58275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79768" y="4715154"/>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07063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79768" y="4715154"/>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43353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79768" y="4715154"/>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57368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79768" y="4715154"/>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94269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79768" y="4715154"/>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30369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79768" y="4715154"/>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1759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79768" y="4715154"/>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57840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79768" y="4715154"/>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58942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79768" y="4715154"/>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31524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79768" y="4715154"/>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75223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79768" y="4715154"/>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45335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79768" y="4715154"/>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84212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79768" y="4715154"/>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59201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79768" y="4715154"/>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43352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79768" y="4715154"/>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37239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79768" y="4715154"/>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67216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79768" y="4715154"/>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7064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79768" y="4715154"/>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68632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79768" y="4715154"/>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04406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79768" y="4715154"/>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6348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79768" y="4715154"/>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2148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79768" y="4715154"/>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8436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79768" y="4715154"/>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8938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79768" y="4715154"/>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8336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79768" y="4715154"/>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23895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1"/>
        <p:cNvGrpSpPr/>
        <p:nvPr/>
      </p:nvGrpSpPr>
      <p:grpSpPr>
        <a:xfrm>
          <a:off x="0" y="0"/>
          <a:ext cx="0" cy="0"/>
          <a:chOff x="0" y="0"/>
          <a:chExt cx="0" cy="0"/>
        </a:xfrm>
      </p:grpSpPr>
      <p:sp>
        <p:nvSpPr>
          <p:cNvPr id="33" name="Google Shape;33;p5"/>
          <p:cNvSpPr txBox="1">
            <a:spLocks noGrp="1"/>
          </p:cNvSpPr>
          <p:nvPr>
            <p:ph type="body" idx="1"/>
          </p:nvPr>
        </p:nvSpPr>
        <p:spPr>
          <a:xfrm>
            <a:off x="0" y="970292"/>
            <a:ext cx="9144000" cy="3955596"/>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Clr>
                <a:schemeClr val="accent6"/>
              </a:buClr>
              <a:buSzPts val="1800"/>
              <a:buFont typeface="Wingdings" panose="05000000000000000000" pitchFamily="2" charset="2"/>
              <a:buChar char="§"/>
              <a:defRPr>
                <a:solidFill>
                  <a:schemeClr val="tx1"/>
                </a:solidFill>
              </a:defRPr>
            </a:lvl1pPr>
            <a:lvl2pPr marL="914400" lvl="1" indent="-381000">
              <a:spcBef>
                <a:spcPts val="0"/>
              </a:spcBef>
              <a:spcAft>
                <a:spcPts val="0"/>
              </a:spcAft>
              <a:buClr>
                <a:schemeClr val="dk1"/>
              </a:buClr>
              <a:buSzPts val="2400"/>
              <a:buChar char="○"/>
              <a:defRPr>
                <a:solidFill>
                  <a:schemeClr val="dk1"/>
                </a:solidFill>
              </a:defRPr>
            </a:lvl2pPr>
            <a:lvl3pPr marL="1371600" lvl="2" indent="-381000">
              <a:spcBef>
                <a:spcPts val="0"/>
              </a:spcBef>
              <a:spcAft>
                <a:spcPts val="0"/>
              </a:spcAft>
              <a:buClr>
                <a:schemeClr val="dk1"/>
              </a:buClr>
              <a:buSzPts val="2400"/>
              <a:buChar char="■"/>
              <a:defRPr>
                <a:solidFill>
                  <a:schemeClr val="dk1"/>
                </a:solidFill>
              </a:defRPr>
            </a:lvl3pPr>
            <a:lvl4pPr marL="1828800" lvl="3" indent="-381000">
              <a:spcBef>
                <a:spcPts val="0"/>
              </a:spcBef>
              <a:spcAft>
                <a:spcPts val="0"/>
              </a:spcAft>
              <a:buClr>
                <a:schemeClr val="dk1"/>
              </a:buClr>
              <a:buSzPts val="2400"/>
              <a:buChar char="●"/>
              <a:defRPr>
                <a:solidFill>
                  <a:schemeClr val="dk1"/>
                </a:solidFill>
              </a:defRPr>
            </a:lvl4pPr>
            <a:lvl5pPr marL="2286000" lvl="4" indent="-381000">
              <a:spcBef>
                <a:spcPts val="0"/>
              </a:spcBef>
              <a:spcAft>
                <a:spcPts val="0"/>
              </a:spcAft>
              <a:buClr>
                <a:schemeClr val="dk1"/>
              </a:buClr>
              <a:buSzPts val="2400"/>
              <a:buChar char="○"/>
              <a:defRPr>
                <a:solidFill>
                  <a:schemeClr val="dk1"/>
                </a:solidFill>
              </a:defRPr>
            </a:lvl5pPr>
            <a:lvl6pPr marL="2743200" lvl="5" indent="-381000">
              <a:spcBef>
                <a:spcPts val="0"/>
              </a:spcBef>
              <a:spcAft>
                <a:spcPts val="0"/>
              </a:spcAft>
              <a:buClr>
                <a:schemeClr val="dk1"/>
              </a:buClr>
              <a:buSzPts val="2400"/>
              <a:buChar char="■"/>
              <a:defRPr>
                <a:solidFill>
                  <a:schemeClr val="dk1"/>
                </a:solidFill>
              </a:defRPr>
            </a:lvl6pPr>
            <a:lvl7pPr marL="3200400" lvl="6" indent="-381000">
              <a:spcBef>
                <a:spcPts val="0"/>
              </a:spcBef>
              <a:spcAft>
                <a:spcPts val="0"/>
              </a:spcAft>
              <a:buClr>
                <a:schemeClr val="dk1"/>
              </a:buClr>
              <a:buSzPts val="2400"/>
              <a:buChar char="●"/>
              <a:defRPr>
                <a:solidFill>
                  <a:schemeClr val="dk1"/>
                </a:solidFill>
              </a:defRPr>
            </a:lvl7pPr>
            <a:lvl8pPr marL="3657600" lvl="7" indent="-381000">
              <a:spcBef>
                <a:spcPts val="0"/>
              </a:spcBef>
              <a:spcAft>
                <a:spcPts val="0"/>
              </a:spcAft>
              <a:buClr>
                <a:schemeClr val="dk1"/>
              </a:buClr>
              <a:buSzPts val="2400"/>
              <a:buChar char="○"/>
              <a:defRPr>
                <a:solidFill>
                  <a:schemeClr val="dk1"/>
                </a:solidFill>
              </a:defRPr>
            </a:lvl8pPr>
            <a:lvl9pPr marL="4114800" lvl="8" indent="-381000">
              <a:spcBef>
                <a:spcPts val="0"/>
              </a:spcBef>
              <a:spcAft>
                <a:spcPts val="0"/>
              </a:spcAft>
              <a:buClr>
                <a:schemeClr val="dk1"/>
              </a:buClr>
              <a:buSzPts val="2400"/>
              <a:buChar char="■"/>
              <a:defRPr>
                <a:solidFill>
                  <a:schemeClr val="dk1"/>
                </a:solidFill>
              </a:defRPr>
            </a:lvl9pPr>
          </a:lstStyle>
          <a:p>
            <a:endParaRPr dirty="0"/>
          </a:p>
        </p:txBody>
      </p:sp>
      <p:sp>
        <p:nvSpPr>
          <p:cNvPr id="38" name="Google Shape;38;p5"/>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32" name="Google Shape;32;p5"/>
          <p:cNvSpPr txBox="1">
            <a:spLocks noGrp="1"/>
          </p:cNvSpPr>
          <p:nvPr>
            <p:ph type="title" hasCustomPrompt="1"/>
          </p:nvPr>
        </p:nvSpPr>
        <p:spPr>
          <a:xfrm>
            <a:off x="0" y="28500"/>
            <a:ext cx="9143999" cy="8574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solidFill>
                  <a:schemeClr val="tx1"/>
                </a:solidFill>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r>
              <a:rPr lang="en-US" dirty="0"/>
              <a:t>Slide title here</a:t>
            </a:r>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88489" y="1144633"/>
            <a:ext cx="8940785" cy="355230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393C6CC-C804-F468-E112-884EEC66D5A6}"/>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D47FE4A1-86FF-BBF4-F54B-8B826A6E2B62}"/>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6AD018A4-920E-966E-BE42-A8CCF7D9C90B}"/>
              </a:ext>
            </a:extLst>
          </p:cNvPr>
          <p:cNvSpPr>
            <a:spLocks noGrp="1"/>
          </p:cNvSpPr>
          <p:nvPr>
            <p:ph type="sldNum" sz="quarter" idx="12"/>
          </p:nvPr>
        </p:nvSpPr>
        <p:spPr/>
        <p:txBody>
          <a:bodyPr/>
          <a:lstStyle>
            <a:lvl1pPr>
              <a:defRPr/>
            </a:lvl1pPr>
          </a:lstStyle>
          <a:p>
            <a:fld id="{3B991F68-A0B3-4298-A4F7-8D26CBA0242C}" type="slidenum">
              <a:rPr lang="en-US" altLang="en-US"/>
              <a:pPr/>
              <a:t>‹#›</a:t>
            </a:fld>
            <a:endParaRPr lang="en-US" altLang="en-US"/>
          </a:p>
        </p:txBody>
      </p:sp>
    </p:spTree>
    <p:extLst>
      <p:ext uri="{BB962C8B-B14F-4D97-AF65-F5344CB8AC3E}">
        <p14:creationId xmlns:p14="http://schemas.microsoft.com/office/powerpoint/2010/main" val="770391754"/>
      </p:ext>
    </p:extLst>
  </p:cSld>
  <p:clrMapOvr>
    <a:masterClrMapping/>
  </p:clrMapOvr>
  <p:transition spd="slow">
    <p:blinds dir="vert"/>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Ref idx="1001">
        <a:schemeClr val="bg1"/>
      </p:bgRef>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8490" y="92917"/>
            <a:ext cx="8940785"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1pPr>
            <a:lvl2pPr lvl="1">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2pPr>
            <a:lvl3pPr lvl="2">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3pPr>
            <a:lvl4pPr lvl="3">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4pPr>
            <a:lvl5pPr lvl="4">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5pPr>
            <a:lvl6pPr lvl="5">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6pPr>
            <a:lvl7pPr lvl="6">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7pPr>
            <a:lvl8pPr lvl="7">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8pPr>
            <a:lvl9pPr lvl="8">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9pPr>
          </a:lstStyle>
          <a:p>
            <a:endParaRPr dirty="0"/>
          </a:p>
        </p:txBody>
      </p:sp>
      <p:sp>
        <p:nvSpPr>
          <p:cNvPr id="8" name="Google Shape;8;p1"/>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lvl1pPr lvl="0" algn="r">
              <a:buNone/>
              <a:defRPr sz="1300">
                <a:solidFill>
                  <a:schemeClr val="accent6"/>
                </a:solidFill>
                <a:latin typeface="Lato"/>
                <a:ea typeface="Lato"/>
                <a:cs typeface="Lato"/>
                <a:sym typeface="Lato"/>
              </a:defRPr>
            </a:lvl1pPr>
            <a:lvl2pPr lvl="1" algn="r">
              <a:buNone/>
              <a:defRPr sz="1300">
                <a:solidFill>
                  <a:schemeClr val="accent6"/>
                </a:solidFill>
                <a:latin typeface="Lato"/>
                <a:ea typeface="Lato"/>
                <a:cs typeface="Lato"/>
                <a:sym typeface="Lato"/>
              </a:defRPr>
            </a:lvl2pPr>
            <a:lvl3pPr lvl="2" algn="r">
              <a:buNone/>
              <a:defRPr sz="1300">
                <a:solidFill>
                  <a:schemeClr val="accent6"/>
                </a:solidFill>
                <a:latin typeface="Lato"/>
                <a:ea typeface="Lato"/>
                <a:cs typeface="Lato"/>
                <a:sym typeface="Lato"/>
              </a:defRPr>
            </a:lvl3pPr>
            <a:lvl4pPr lvl="3" algn="r">
              <a:buNone/>
              <a:defRPr sz="1300">
                <a:solidFill>
                  <a:schemeClr val="accent6"/>
                </a:solidFill>
                <a:latin typeface="Lato"/>
                <a:ea typeface="Lato"/>
                <a:cs typeface="Lato"/>
                <a:sym typeface="Lato"/>
              </a:defRPr>
            </a:lvl4pPr>
            <a:lvl5pPr lvl="4" algn="r">
              <a:buNone/>
              <a:defRPr sz="1300">
                <a:solidFill>
                  <a:schemeClr val="accent6"/>
                </a:solidFill>
                <a:latin typeface="Lato"/>
                <a:ea typeface="Lato"/>
                <a:cs typeface="Lato"/>
                <a:sym typeface="Lato"/>
              </a:defRPr>
            </a:lvl5pPr>
            <a:lvl6pPr lvl="5" algn="r">
              <a:buNone/>
              <a:defRPr sz="1300">
                <a:solidFill>
                  <a:schemeClr val="accent6"/>
                </a:solidFill>
                <a:latin typeface="Lato"/>
                <a:ea typeface="Lato"/>
                <a:cs typeface="Lato"/>
                <a:sym typeface="Lato"/>
              </a:defRPr>
            </a:lvl6pPr>
            <a:lvl7pPr lvl="6" algn="r">
              <a:buNone/>
              <a:defRPr sz="1300">
                <a:solidFill>
                  <a:schemeClr val="accent6"/>
                </a:solidFill>
                <a:latin typeface="Lato"/>
                <a:ea typeface="Lato"/>
                <a:cs typeface="Lato"/>
                <a:sym typeface="Lato"/>
              </a:defRPr>
            </a:lvl7pPr>
            <a:lvl8pPr lvl="7" algn="r">
              <a:buNone/>
              <a:defRPr sz="1300">
                <a:solidFill>
                  <a:schemeClr val="accent6"/>
                </a:solidFill>
                <a:latin typeface="Lato"/>
                <a:ea typeface="Lato"/>
                <a:cs typeface="Lato"/>
                <a:sym typeface="Lato"/>
              </a:defRPr>
            </a:lvl8pPr>
            <a:lvl9pPr lvl="8" algn="r">
              <a:buNone/>
              <a:defRPr sz="1300">
                <a:solidFill>
                  <a:schemeClr val="accent6"/>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lt2" tx2="dk2" accent1="accent1" accent2="accent2" accent3="accent3" accent4="accent4" accent5="accent5" accent6="accent6" hlink="hlink" folHlink="folHlink"/>
  <p:sldLayoutIdLst>
    <p:sldLayoutId id="2147483651" r:id="rId1"/>
    <p:sldLayoutId id="2147483660" r:id="rId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76200" marR="0" lvl="0" indent="0" algn="l" rtl="0">
        <a:lnSpc>
          <a:spcPct val="100000"/>
        </a:lnSpc>
        <a:spcBef>
          <a:spcPts val="0"/>
        </a:spcBef>
        <a:spcAft>
          <a:spcPts val="0"/>
        </a:spcAft>
        <a:buClr>
          <a:srgbClr val="000000"/>
        </a:buClr>
        <a:buFont typeface="Wingdings" panose="05000000000000000000" pitchFamily="2" charset="2"/>
        <a:buNone/>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mod="1">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1CCC8190-6253-76CE-DB60-4BADCF98DACC}"/>
              </a:ext>
            </a:extLst>
          </p:cNvPr>
          <p:cNvSpPr>
            <a:spLocks noGrp="1"/>
          </p:cNvSpPr>
          <p:nvPr>
            <p:ph type="title"/>
          </p:nvPr>
        </p:nvSpPr>
        <p:spPr>
          <a:xfrm>
            <a:off x="228600" y="137319"/>
            <a:ext cx="8686800" cy="423862"/>
          </a:xfrm>
          <a:ln>
            <a:solidFill>
              <a:schemeClr val="tx1"/>
            </a:solidFill>
          </a:ln>
        </p:spPr>
        <p:txBody>
          <a:bodyPr>
            <a:noAutofit/>
          </a:bodyPr>
          <a:lstStyle/>
          <a:p>
            <a:pPr algn="ctr">
              <a:defRPr/>
            </a:pPr>
            <a:r>
              <a:rPr lang="en-US" sz="2200" b="1" dirty="0">
                <a:solidFill>
                  <a:schemeClr val="tx1"/>
                </a:solidFill>
                <a:latin typeface="Calibri" panose="020F0502020204030204" pitchFamily="34" charset="0"/>
                <a:cs typeface="Calibri" panose="020F0502020204030204" pitchFamily="34" charset="0"/>
              </a:rPr>
              <a:t>Theme </a:t>
            </a:r>
            <a:r>
              <a:rPr lang="en-US" sz="2200" b="1" dirty="0" smtClean="0">
                <a:solidFill>
                  <a:schemeClr val="tx1"/>
                </a:solidFill>
                <a:latin typeface="Calibri" panose="020F0502020204030204" pitchFamily="34" charset="0"/>
                <a:cs typeface="Calibri" panose="020F0502020204030204" pitchFamily="34" charset="0"/>
              </a:rPr>
              <a:t>14  </a:t>
            </a:r>
            <a:r>
              <a:rPr lang="en-US" sz="2200" b="1" dirty="0">
                <a:solidFill>
                  <a:schemeClr val="tx1"/>
                </a:solidFill>
                <a:latin typeface="Calibri" panose="020F0502020204030204" pitchFamily="34" charset="0"/>
                <a:cs typeface="Calibri" panose="020F0502020204030204" pitchFamily="34" charset="0"/>
              </a:rPr>
              <a:t>- Model Code of Conduct</a:t>
            </a:r>
            <a:endParaRPr lang="en-US" altLang="en-US" sz="2200" b="1" dirty="0">
              <a:solidFill>
                <a:schemeClr val="tx1"/>
              </a:solidFill>
              <a:latin typeface="Calibri" panose="020F0502020204030204" pitchFamily="34" charset="0"/>
              <a:cs typeface="Calibri" panose="020F0502020204030204" pitchFamily="34" charset="0"/>
            </a:endParaRPr>
          </a:p>
        </p:txBody>
      </p:sp>
      <p:sp>
        <p:nvSpPr>
          <p:cNvPr id="7171" name="Content Placeholder 2">
            <a:extLst>
              <a:ext uri="{FF2B5EF4-FFF2-40B4-BE49-F238E27FC236}">
                <a16:creationId xmlns:a16="http://schemas.microsoft.com/office/drawing/2014/main" id="{C718E363-C9D2-8409-DEFA-9551CC5EFD12}"/>
              </a:ext>
            </a:extLst>
          </p:cNvPr>
          <p:cNvSpPr>
            <a:spLocks noGrp="1"/>
          </p:cNvSpPr>
          <p:nvPr>
            <p:ph idx="1"/>
          </p:nvPr>
        </p:nvSpPr>
        <p:spPr>
          <a:xfrm>
            <a:off x="228600" y="561181"/>
            <a:ext cx="8686800" cy="4449252"/>
          </a:xfrm>
        </p:spPr>
        <p:txBody>
          <a:bodyPr/>
          <a:lstStyle/>
          <a:p>
            <a:pPr marL="0" lvl="0" indent="0" algn="ctr">
              <a:buClr>
                <a:schemeClr val="tx1"/>
              </a:buClr>
              <a:buSzPct val="100000"/>
              <a:buNone/>
            </a:pPr>
            <a:r>
              <a:rPr lang="en-GB" sz="1600" b="1" dirty="0" smtClean="0"/>
              <a:t>Guidance Plan:</a:t>
            </a:r>
          </a:p>
          <a:p>
            <a:pPr marL="342900" lvl="0" indent="-342900">
              <a:buClr>
                <a:schemeClr val="tx1"/>
              </a:buClr>
              <a:buSzPct val="100000"/>
              <a:buFont typeface="+mj-lt"/>
              <a:buAutoNum type="arabicPeriod"/>
            </a:pPr>
            <a:r>
              <a:rPr lang="en-GB" sz="1600" dirty="0" smtClean="0"/>
              <a:t>This PPT covers the following points:</a:t>
            </a:r>
          </a:p>
          <a:p>
            <a:pPr marL="722313" lvl="2" indent="-342900">
              <a:buClr>
                <a:schemeClr val="tx1"/>
              </a:buClr>
              <a:buSzPct val="100000"/>
              <a:buAutoNum type="alphaLcPeriod"/>
            </a:pPr>
            <a:r>
              <a:rPr lang="en-GB" sz="1600" dirty="0" smtClean="0">
                <a:latin typeface="Calibri" panose="020F0502020204030204" pitchFamily="34" charset="0"/>
                <a:ea typeface="Calibri" panose="020F0502020204030204" pitchFamily="34" charset="0"/>
                <a:cs typeface="Calibri" panose="020F0502020204030204" pitchFamily="34" charset="0"/>
              </a:rPr>
              <a:t>The various provisions of MCC under the 8 Parts of the Code.</a:t>
            </a:r>
          </a:p>
          <a:p>
            <a:pPr marL="722313" lvl="2" indent="-342900">
              <a:buClr>
                <a:schemeClr val="tx1"/>
              </a:buClr>
              <a:buSzPct val="100000"/>
              <a:buAutoNum type="alphaLcPeriod"/>
            </a:pPr>
            <a:r>
              <a:rPr lang="en-GB" sz="1600" dirty="0" smtClean="0">
                <a:latin typeface="Calibri" panose="020F0502020204030204" pitchFamily="34" charset="0"/>
                <a:ea typeface="Calibri" panose="020F0502020204030204" pitchFamily="34" charset="0"/>
                <a:cs typeface="Calibri" panose="020F0502020204030204" pitchFamily="34" charset="0"/>
              </a:rPr>
              <a:t>The period of enforcement of MCC, who all comes under its ambit, extent of application in general/bye-election</a:t>
            </a:r>
          </a:p>
          <a:p>
            <a:pPr marL="722313" lvl="2" indent="-342900">
              <a:buClr>
                <a:schemeClr val="tx1"/>
              </a:buClr>
              <a:buSzPct val="100000"/>
              <a:buAutoNum type="alphaLcPeriod"/>
            </a:pPr>
            <a:r>
              <a:rPr lang="en-GB" sz="1600" dirty="0" smtClean="0">
                <a:latin typeface="Calibri" panose="020F0502020204030204" pitchFamily="34" charset="0"/>
                <a:ea typeface="Calibri" panose="020F0502020204030204" pitchFamily="34" charset="0"/>
                <a:cs typeface="Calibri" panose="020F0502020204030204" pitchFamily="34" charset="0"/>
              </a:rPr>
              <a:t>Those MCC provisions that are covered under other statutes with penal consequences</a:t>
            </a:r>
          </a:p>
          <a:p>
            <a:pPr marL="722313" lvl="2" indent="-342900">
              <a:buClr>
                <a:schemeClr val="tx1"/>
              </a:buClr>
              <a:buSzPct val="100000"/>
              <a:buAutoNum type="alphaLcPeriod"/>
            </a:pPr>
            <a:r>
              <a:rPr lang="en-GB" sz="1600" dirty="0" smtClean="0">
                <a:latin typeface="Calibri" panose="020F0502020204030204" pitchFamily="34" charset="0"/>
                <a:ea typeface="Calibri" panose="020F0502020204030204" pitchFamily="34" charset="0"/>
                <a:cs typeface="Calibri" panose="020F0502020204030204" pitchFamily="34" charset="0"/>
              </a:rPr>
              <a:t>Multi-pronged measures of ECI to enforce MCC </a:t>
            </a:r>
          </a:p>
          <a:p>
            <a:pPr marL="722313" lvl="2" indent="-342900">
              <a:buClr>
                <a:schemeClr val="tx1"/>
              </a:buClr>
              <a:buSzPct val="100000"/>
              <a:buAutoNum type="alphaLcPeriod"/>
            </a:pPr>
            <a:r>
              <a:rPr lang="en-GB" sz="1600" dirty="0" smtClean="0">
                <a:latin typeface="Calibri" panose="020F0502020204030204" pitchFamily="34" charset="0"/>
                <a:ea typeface="Calibri" panose="020F0502020204030204" pitchFamily="34" charset="0"/>
                <a:cs typeface="Calibri" panose="020F0502020204030204" pitchFamily="34" charset="0"/>
              </a:rPr>
              <a:t>Specific provisions of Part-VII directed towards party in power – neutralizing advantage to ruling party – ECI Instructions to enforce these provisions </a:t>
            </a:r>
          </a:p>
          <a:p>
            <a:pPr marL="722313" lvl="2" indent="-342900">
              <a:buClr>
                <a:schemeClr val="tx1"/>
              </a:buClr>
              <a:buSzPct val="100000"/>
              <a:buAutoNum type="alphaLcPeriod"/>
            </a:pPr>
            <a:r>
              <a:rPr lang="en-GB" sz="1600" dirty="0" smtClean="0">
                <a:latin typeface="Calibri" panose="020F0502020204030204" pitchFamily="34" charset="0"/>
                <a:ea typeface="Calibri" panose="020F0502020204030204" pitchFamily="34" charset="0"/>
                <a:cs typeface="Calibri" panose="020F0502020204030204" pitchFamily="34" charset="0"/>
              </a:rPr>
              <a:t>Instructions on election manifestos – SC judgement in </a:t>
            </a:r>
            <a:r>
              <a:rPr lang="en-GB" sz="1600" b="1" i="1" dirty="0" err="1" smtClean="0">
                <a:solidFill>
                  <a:srgbClr val="FF0000"/>
                </a:solidFill>
                <a:latin typeface="Calibri" panose="020F0502020204030204" pitchFamily="34" charset="0"/>
                <a:ea typeface="Calibri" panose="020F0502020204030204" pitchFamily="34" charset="0"/>
                <a:cs typeface="Calibri" panose="020F0502020204030204" pitchFamily="34" charset="0"/>
              </a:rPr>
              <a:t>Subramaniam</a:t>
            </a:r>
            <a:r>
              <a:rPr lang="en-GB" sz="1600" b="1" i="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GB" sz="1600" b="1" i="1" dirty="0" err="1" smtClean="0">
                <a:solidFill>
                  <a:srgbClr val="FF0000"/>
                </a:solidFill>
                <a:latin typeface="Calibri" panose="020F0502020204030204" pitchFamily="34" charset="0"/>
                <a:ea typeface="Calibri" panose="020F0502020204030204" pitchFamily="34" charset="0"/>
                <a:cs typeface="Calibri" panose="020F0502020204030204" pitchFamily="34" charset="0"/>
              </a:rPr>
              <a:t>Balaji</a:t>
            </a:r>
            <a:r>
              <a:rPr lang="en-GB" sz="1600" b="1" i="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 Case </a:t>
            </a:r>
          </a:p>
          <a:p>
            <a:pPr marL="722313" lvl="2" indent="-342900">
              <a:buClr>
                <a:schemeClr val="tx1"/>
              </a:buClr>
              <a:buSzPct val="100000"/>
              <a:buAutoNum type="alphaLcPeriod"/>
            </a:pPr>
            <a:r>
              <a:rPr lang="en-GB" sz="1600" dirty="0" smtClean="0">
                <a:latin typeface="Calibri" panose="020F0502020204030204" pitchFamily="34" charset="0"/>
                <a:ea typeface="Calibri" panose="020F0502020204030204" pitchFamily="34" charset="0"/>
                <a:cs typeface="Calibri" panose="020F0502020204030204" pitchFamily="34" charset="0"/>
              </a:rPr>
              <a:t>ECI Instructions on postings/transfer of Govt. officials connected </a:t>
            </a:r>
            <a:r>
              <a:rPr lang="en-GB" sz="1600" dirty="0" err="1" smtClean="0">
                <a:latin typeface="Calibri" panose="020F0502020204030204" pitchFamily="34" charset="0"/>
                <a:ea typeface="Calibri" panose="020F0502020204030204" pitchFamily="34" charset="0"/>
                <a:cs typeface="Calibri" panose="020F0502020204030204" pitchFamily="34" charset="0"/>
              </a:rPr>
              <a:t>eelctions</a:t>
            </a:r>
            <a:endParaRPr lang="en-GB" sz="1600" dirty="0" smtClean="0">
              <a:latin typeface="Calibri" panose="020F0502020204030204" pitchFamily="34" charset="0"/>
              <a:ea typeface="Calibri" panose="020F0502020204030204" pitchFamily="34" charset="0"/>
              <a:cs typeface="Calibri" panose="020F0502020204030204" pitchFamily="34" charset="0"/>
            </a:endParaRPr>
          </a:p>
          <a:p>
            <a:pPr marL="722313" lvl="2" indent="-342900">
              <a:buClr>
                <a:schemeClr val="tx1"/>
              </a:buClr>
              <a:buSzPct val="100000"/>
              <a:buAutoNum type="alphaLcPeriod"/>
            </a:pPr>
            <a:r>
              <a:rPr lang="en-GB" sz="1600" dirty="0" smtClean="0">
                <a:latin typeface="Calibri" panose="020F0502020204030204" pitchFamily="34" charset="0"/>
                <a:ea typeface="Calibri" panose="020F0502020204030204" pitchFamily="34" charset="0"/>
                <a:cs typeface="Calibri" panose="020F0502020204030204" pitchFamily="34" charset="0"/>
              </a:rPr>
              <a:t>Guidelines regarding use of vehicles for electioneering, public premises/space for election advertisement, defacement of property, use of Govt. guest houses, etc. </a:t>
            </a:r>
          </a:p>
          <a:p>
            <a:pPr marL="722313" lvl="2" indent="-342900">
              <a:buClr>
                <a:schemeClr val="tx1"/>
              </a:buClr>
              <a:buSzPct val="100000"/>
              <a:buAutoNum type="alphaLcPeriod"/>
            </a:pPr>
            <a:endParaRPr lang="en-GB" sz="1600" dirty="0">
              <a:latin typeface="Calibri" panose="020F0502020204030204" pitchFamily="34" charset="0"/>
              <a:ea typeface="Calibri" panose="020F0502020204030204" pitchFamily="34" charset="0"/>
              <a:cs typeface="Calibri" panose="020F0502020204030204" pitchFamily="34" charset="0"/>
            </a:endParaRPr>
          </a:p>
          <a:p>
            <a:pPr marL="361950" indent="-271463">
              <a:buClr>
                <a:schemeClr val="tx1"/>
              </a:buClr>
              <a:buSzPct val="100000"/>
              <a:buFont typeface="+mj-lt"/>
              <a:buAutoNum type="arabicPeriod"/>
            </a:pPr>
            <a:r>
              <a:rPr lang="en-GB" sz="1600" dirty="0" smtClean="0">
                <a:latin typeface="Calibri" panose="020F0502020204030204" pitchFamily="34" charset="0"/>
                <a:ea typeface="Calibri" panose="020F0502020204030204" pitchFamily="34" charset="0"/>
                <a:cs typeface="Calibri" panose="020F0502020204030204" pitchFamily="34" charset="0"/>
              </a:rPr>
              <a:t>MCC is a unique tool for ensuring level playing field. All field officials including DEO, Observer play important role in ensuring compliance by all stakeholders. ROs should also go through the several supplementary orders/instructions of ECI on MCC and related matters. Vigilance and quick reporting are key requirements on the part of all concerned. </a:t>
            </a:r>
            <a:endParaRPr lang="en-GB" sz="1600" dirty="0">
              <a:latin typeface="Calibri" panose="020F0502020204030204" pitchFamily="34" charset="0"/>
              <a:ea typeface="Calibri" panose="020F0502020204030204" pitchFamily="34" charset="0"/>
              <a:cs typeface="Calibri" panose="020F0502020204030204" pitchFamily="34" charset="0"/>
            </a:endParaRPr>
          </a:p>
          <a:p>
            <a:pPr marL="379413" lvl="2">
              <a:buClr>
                <a:schemeClr val="tx1"/>
              </a:buClr>
              <a:buSzPct val="100000"/>
            </a:pPr>
            <a:r>
              <a:rPr lang="en-GB" sz="1600" dirty="0" smtClean="0">
                <a:latin typeface="Calibri" panose="020F0502020204030204" pitchFamily="34" charset="0"/>
                <a:ea typeface="Calibri" panose="020F0502020204030204" pitchFamily="34" charset="0"/>
                <a:cs typeface="Calibri" panose="020F0502020204030204" pitchFamily="34" charset="0"/>
              </a:rPr>
              <a:t> </a:t>
            </a:r>
          </a:p>
          <a:p>
            <a:pPr marL="342900" lvl="0" indent="-342900">
              <a:buClr>
                <a:schemeClr val="tx1"/>
              </a:buClr>
              <a:buSzPct val="100000"/>
              <a:buAutoNum type="arabicPeriod"/>
            </a:pPr>
            <a:endParaRPr lang="en-US" altLang="en-US" sz="1600" dirty="0"/>
          </a:p>
        </p:txBody>
      </p:sp>
      <p:sp>
        <p:nvSpPr>
          <p:cNvPr id="7174" name="Slide Number Placeholder 1">
            <a:extLst>
              <a:ext uri="{FF2B5EF4-FFF2-40B4-BE49-F238E27FC236}">
                <a16:creationId xmlns:a16="http://schemas.microsoft.com/office/drawing/2014/main" id="{AB15B0AA-EFF0-6C92-4BF4-C006A2355FD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C228E23F-9CDD-45A9-8271-CB4EF952CE1A}" type="slidenum">
              <a:rPr lang="en-US" altLang="en-US">
                <a:solidFill>
                  <a:srgbClr val="FFFFFF"/>
                </a:solidFill>
              </a:rPr>
              <a:pPr eaLnBrk="1" hangingPunct="1"/>
              <a:t>1</a:t>
            </a:fld>
            <a:endParaRPr lang="en-US" altLang="en-US">
              <a:solidFill>
                <a:srgbClr val="FFFFFF"/>
              </a:solidFill>
            </a:endParaRPr>
          </a:p>
        </p:txBody>
      </p:sp>
    </p:spTree>
    <p:extLst>
      <p:ext uri="{BB962C8B-B14F-4D97-AF65-F5344CB8AC3E}">
        <p14:creationId xmlns:p14="http://schemas.microsoft.com/office/powerpoint/2010/main" val="1932178379"/>
      </p:ext>
    </p:extLst>
  </p:cSld>
  <p:clrMapOvr>
    <a:masterClrMapping/>
  </p:clrMapOvr>
  <p:transition spd="slow">
    <p:blinds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508062" y="-63798"/>
            <a:ext cx="7635938" cy="857400"/>
          </a:xfrm>
          <a:prstGeom prst="rect">
            <a:avLst/>
          </a:prstGeom>
        </p:spPr>
        <p:txBody>
          <a:bodyPr spcFirstLastPara="1" wrap="square" lIns="91425" tIns="91425" rIns="91425" bIns="91425" anchor="b" anchorCtr="0">
            <a:noAutofit/>
          </a:bodyPr>
          <a:lstStyle/>
          <a:p>
            <a:pPr marL="69056" algn="just"/>
            <a:r>
              <a:rPr lang="en-US" dirty="0"/>
              <a:t>Who are covered under </a:t>
            </a:r>
            <a:r>
              <a:rPr lang="en-US" dirty="0" smtClean="0"/>
              <a:t>MCC – contd.</a:t>
            </a:r>
            <a:endParaRPr lang="en-US" dirty="0"/>
          </a:p>
        </p:txBody>
      </p:sp>
      <p:sp>
        <p:nvSpPr>
          <p:cNvPr id="126" name="Google Shape;126;p1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a:t>
            </a:fld>
            <a:endParaRPr/>
          </a:p>
        </p:txBody>
      </p:sp>
      <p:sp>
        <p:nvSpPr>
          <p:cNvPr id="2" name="Title 8">
            <a:extLst>
              <a:ext uri="{FF2B5EF4-FFF2-40B4-BE49-F238E27FC236}">
                <a16:creationId xmlns:a16="http://schemas.microsoft.com/office/drawing/2014/main" id="{BA1DC75F-57E6-7D6B-F8D5-5F3977C2E5A7}"/>
              </a:ext>
            </a:extLst>
          </p:cNvPr>
          <p:cNvSpPr txBox="1">
            <a:spLocks/>
          </p:cNvSpPr>
          <p:nvPr/>
        </p:nvSpPr>
        <p:spPr>
          <a:xfrm>
            <a:off x="0" y="680535"/>
            <a:ext cx="9144000" cy="446296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chemeClr val="accent6"/>
              </a:buClr>
              <a:buSzPts val="1800"/>
              <a:buFont typeface="Wingdings" pitchFamily="2" charset="2"/>
              <a:buChar char="q"/>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marL="69056" indent="0" algn="just">
              <a:lnSpc>
                <a:spcPct val="150000"/>
              </a:lnSpc>
              <a:buNone/>
            </a:pPr>
            <a:r>
              <a:rPr lang="en-IN" sz="1800" dirty="0">
                <a:effectLst>
                  <a:outerShdw sx="0" sy="0">
                    <a:srgbClr val="000000"/>
                  </a:outerShdw>
                </a:effectLst>
              </a:rPr>
              <a:t>Election related campaign activities undertaken by persons other than political parties and candidates:</a:t>
            </a:r>
          </a:p>
          <a:p>
            <a:pPr marL="610790" algn="just">
              <a:lnSpc>
                <a:spcPct val="150000"/>
              </a:lnSpc>
              <a:buFont typeface="Wingdings" pitchFamily="2" charset="2"/>
              <a:buChar char="§"/>
            </a:pPr>
            <a:r>
              <a:rPr lang="en-US" sz="1400" dirty="0"/>
              <a:t>Nobody should invoke, in any manner, religion or religious grounds in any manner</a:t>
            </a:r>
            <a:endParaRPr lang="en-IN" sz="1400" dirty="0"/>
          </a:p>
          <a:p>
            <a:pPr marL="610790" algn="just">
              <a:lnSpc>
                <a:spcPct val="150000"/>
              </a:lnSpc>
              <a:buFont typeface="Wingdings" pitchFamily="2" charset="2"/>
              <a:buChar char="§"/>
            </a:pPr>
            <a:r>
              <a:rPr lang="en-US" sz="1400" dirty="0"/>
              <a:t>Nobody should indulge in any activities or make any statements that would amount to attack on </a:t>
            </a:r>
            <a:r>
              <a:rPr lang="en-US" sz="1400" dirty="0" smtClean="0"/>
              <a:t>private </a:t>
            </a:r>
            <a:r>
              <a:rPr lang="en-US" sz="1400" dirty="0"/>
              <a:t>life of any person</a:t>
            </a:r>
          </a:p>
          <a:p>
            <a:pPr marL="610790" algn="just">
              <a:lnSpc>
                <a:spcPct val="150000"/>
              </a:lnSpc>
              <a:buFont typeface="Wingdings" pitchFamily="2" charset="2"/>
              <a:buChar char="§"/>
            </a:pPr>
            <a:r>
              <a:rPr lang="en-US" sz="1400" dirty="0"/>
              <a:t>When persons and organizations seek permission to hold public programs, they should be asked to give a declaration/undertaking.</a:t>
            </a:r>
          </a:p>
          <a:p>
            <a:pPr marL="553640" indent="-285750" algn="just">
              <a:lnSpc>
                <a:spcPct val="150000"/>
              </a:lnSpc>
              <a:buFont typeface="Wingdings" pitchFamily="2" charset="2"/>
              <a:buChar char="§"/>
            </a:pPr>
            <a:r>
              <a:rPr lang="en-US" sz="1400" dirty="0"/>
              <a:t>The public programs of such persons and organizations should be closely monitored through videography</a:t>
            </a:r>
            <a:endParaRPr lang="en-IN" sz="1400" dirty="0"/>
          </a:p>
          <a:p>
            <a:pPr marL="553640" indent="-285750" algn="just">
              <a:lnSpc>
                <a:spcPct val="150000"/>
              </a:lnSpc>
              <a:buFont typeface="Wingdings" pitchFamily="2" charset="2"/>
              <a:buChar char="§"/>
            </a:pPr>
            <a:r>
              <a:rPr lang="en-US" sz="1400" dirty="0"/>
              <a:t>If the programs involve incurring expense and amounts to directly promoting the electoral prospects of any particular candidate or candidates, prior special authority from the candidate concerned for incurring the expense shall be obtained, in writing. </a:t>
            </a:r>
            <a:endParaRPr lang="en-IN" sz="1400" dirty="0"/>
          </a:p>
          <a:p>
            <a:pPr marL="610790" algn="just">
              <a:lnSpc>
                <a:spcPct val="105000"/>
              </a:lnSpc>
              <a:buFont typeface="Wingdings" pitchFamily="2" charset="2"/>
              <a:buChar char="§"/>
            </a:pPr>
            <a:endParaRPr lang="en-IN" sz="1800" dirty="0"/>
          </a:p>
          <a:p>
            <a:pPr marL="610790" algn="just">
              <a:lnSpc>
                <a:spcPct val="105000"/>
              </a:lnSpc>
              <a:buFont typeface="Wingdings" pitchFamily="2" charset="2"/>
              <a:buChar char="§"/>
            </a:pPr>
            <a:endParaRPr lang="en-IN" sz="1800" dirty="0"/>
          </a:p>
          <a:p>
            <a:pPr marL="411956" algn="just">
              <a:lnSpc>
                <a:spcPct val="150000"/>
              </a:lnSpc>
            </a:pPr>
            <a:endParaRPr lang="en-IN" sz="2000" dirty="0">
              <a:effectLst>
                <a:outerShdw sx="0" sy="0">
                  <a:srgbClr val="000000"/>
                </a:outerShdw>
              </a:effectLst>
            </a:endParaRPr>
          </a:p>
          <a:p>
            <a:pPr marL="267891" indent="-198835" algn="just">
              <a:buFont typeface="Arial" pitchFamily="34" charset="0"/>
              <a:buChar char="•"/>
            </a:pPr>
            <a:endParaRPr lang="en-US" sz="2000" dirty="0"/>
          </a:p>
          <a:p>
            <a:pPr marL="544116" algn="just" fontAlgn="base">
              <a:lnSpc>
                <a:spcPct val="200000"/>
              </a:lnSpc>
            </a:pPr>
            <a:endParaRPr lang="en-US" sz="2000" dirty="0"/>
          </a:p>
        </p:txBody>
      </p:sp>
    </p:spTree>
    <p:extLst>
      <p:ext uri="{BB962C8B-B14F-4D97-AF65-F5344CB8AC3E}">
        <p14:creationId xmlns:p14="http://schemas.microsoft.com/office/powerpoint/2010/main" val="3255236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508062" y="0"/>
            <a:ext cx="6462600" cy="857400"/>
          </a:xfrm>
          <a:prstGeom prst="rect">
            <a:avLst/>
          </a:prstGeom>
        </p:spPr>
        <p:txBody>
          <a:bodyPr spcFirstLastPara="1" wrap="square" lIns="91425" tIns="91425" rIns="91425" bIns="91425" anchor="b" anchorCtr="0">
            <a:noAutofit/>
          </a:bodyPr>
          <a:lstStyle/>
          <a:p>
            <a:pPr marL="69056" algn="just"/>
            <a:r>
              <a:rPr lang="en-US" dirty="0" smtClean="0"/>
              <a:t>Legal status</a:t>
            </a:r>
            <a:endParaRPr lang="en-US" dirty="0"/>
          </a:p>
        </p:txBody>
      </p:sp>
      <p:sp>
        <p:nvSpPr>
          <p:cNvPr id="126" name="Google Shape;126;p1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11</a:t>
            </a:fld>
            <a:endParaRPr/>
          </a:p>
        </p:txBody>
      </p:sp>
      <p:sp>
        <p:nvSpPr>
          <p:cNvPr id="2" name="Title 8">
            <a:extLst>
              <a:ext uri="{FF2B5EF4-FFF2-40B4-BE49-F238E27FC236}">
                <a16:creationId xmlns:a16="http://schemas.microsoft.com/office/drawing/2014/main" id="{BA1DC75F-57E6-7D6B-F8D5-5F3977C2E5A7}"/>
              </a:ext>
            </a:extLst>
          </p:cNvPr>
          <p:cNvSpPr txBox="1">
            <a:spLocks/>
          </p:cNvSpPr>
          <p:nvPr/>
        </p:nvSpPr>
        <p:spPr>
          <a:xfrm>
            <a:off x="0" y="791184"/>
            <a:ext cx="9144000" cy="39731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chemeClr val="accent6"/>
              </a:buClr>
              <a:buSzPts val="1800"/>
              <a:buFont typeface="Wingdings" pitchFamily="2" charset="2"/>
              <a:buChar char="q"/>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marL="411956" algn="just" fontAlgn="base">
              <a:lnSpc>
                <a:spcPct val="150000"/>
              </a:lnSpc>
            </a:pPr>
            <a:r>
              <a:rPr lang="en-US" sz="1900" dirty="0">
                <a:sym typeface="Raleway"/>
              </a:rPr>
              <a:t>MCC is not enforceable by law.  However, certain provisions of the MCC have corresponding provisions in statutes such as </a:t>
            </a:r>
            <a:r>
              <a:rPr lang="en-US" sz="1900" dirty="0">
                <a:solidFill>
                  <a:srgbClr val="FF0000"/>
                </a:solidFill>
                <a:sym typeface="Raleway"/>
              </a:rPr>
              <a:t>IPC 1860, </a:t>
            </a:r>
            <a:r>
              <a:rPr lang="en-US" sz="1900" dirty="0" err="1">
                <a:solidFill>
                  <a:srgbClr val="FF0000"/>
                </a:solidFill>
                <a:sym typeface="Raleway"/>
              </a:rPr>
              <a:t>CrPC</a:t>
            </a:r>
            <a:r>
              <a:rPr lang="en-US" sz="1900" dirty="0">
                <a:solidFill>
                  <a:srgbClr val="FF0000"/>
                </a:solidFill>
                <a:sym typeface="Raleway"/>
              </a:rPr>
              <a:t> 1973 and RPA 1951.</a:t>
            </a:r>
          </a:p>
          <a:p>
            <a:pPr marL="411956" algn="just" fontAlgn="base">
              <a:lnSpc>
                <a:spcPct val="150000"/>
              </a:lnSpc>
            </a:pPr>
            <a:r>
              <a:rPr lang="en-US" sz="1900" dirty="0" smtClean="0"/>
              <a:t>The </a:t>
            </a:r>
            <a:r>
              <a:rPr lang="en-US" sz="1900" dirty="0"/>
              <a:t>following malpractices mentioned in MCC are listed as </a:t>
            </a:r>
            <a:r>
              <a:rPr lang="en-US" sz="1900" u="sng" dirty="0"/>
              <a:t>‘corrupt practices</a:t>
            </a:r>
            <a:r>
              <a:rPr lang="en-US" sz="1900" dirty="0"/>
              <a:t>’ and </a:t>
            </a:r>
            <a:r>
              <a:rPr lang="en-US" sz="1900" u="sng" dirty="0"/>
              <a:t>‘electoral offences’</a:t>
            </a:r>
            <a:r>
              <a:rPr lang="en-US" sz="1900" dirty="0"/>
              <a:t> in the </a:t>
            </a:r>
            <a:r>
              <a:rPr lang="en-US" sz="1900" dirty="0">
                <a:solidFill>
                  <a:srgbClr val="FF0000"/>
                </a:solidFill>
              </a:rPr>
              <a:t>IPC and the RPA, 1951</a:t>
            </a:r>
            <a:r>
              <a:rPr lang="en-US" sz="1900" dirty="0"/>
              <a:t>:-</a:t>
            </a:r>
            <a:endParaRPr lang="en-IN" sz="1900" dirty="0"/>
          </a:p>
          <a:p>
            <a:pPr marL="610790" algn="just">
              <a:lnSpc>
                <a:spcPct val="150000"/>
              </a:lnSpc>
              <a:buFont typeface="Wingdings" pitchFamily="2" charset="2"/>
              <a:buChar char="§"/>
            </a:pPr>
            <a:r>
              <a:rPr lang="en-US" sz="1900" dirty="0"/>
              <a:t> Indulgence in any activity which may aggravate existing differences or create mutual hatred or cause tension between different castes and communities, religious or linguistic- a corrupt practice under </a:t>
            </a:r>
            <a:r>
              <a:rPr lang="en-US" sz="1900" dirty="0" smtClean="0">
                <a:solidFill>
                  <a:srgbClr val="FF0000"/>
                </a:solidFill>
              </a:rPr>
              <a:t>S 123 </a:t>
            </a:r>
            <a:r>
              <a:rPr lang="en-US" sz="1900" dirty="0">
                <a:solidFill>
                  <a:srgbClr val="FF0000"/>
                </a:solidFill>
              </a:rPr>
              <a:t>(3A) </a:t>
            </a:r>
            <a:r>
              <a:rPr lang="en-US" sz="1900" dirty="0" smtClean="0">
                <a:solidFill>
                  <a:srgbClr val="FF0000"/>
                </a:solidFill>
              </a:rPr>
              <a:t>RPA, 1951</a:t>
            </a:r>
            <a:r>
              <a:rPr lang="en-US" sz="1900" dirty="0"/>
              <a:t>.</a:t>
            </a:r>
          </a:p>
          <a:p>
            <a:pPr marL="614362" algn="just">
              <a:lnSpc>
                <a:spcPct val="150000"/>
              </a:lnSpc>
            </a:pPr>
            <a:endParaRPr lang="en-US" sz="1900" dirty="0"/>
          </a:p>
          <a:p>
            <a:pPr marL="544116" algn="just" fontAlgn="base">
              <a:lnSpc>
                <a:spcPct val="150000"/>
              </a:lnSpc>
            </a:pPr>
            <a:endParaRPr lang="en-US" sz="1900" dirty="0"/>
          </a:p>
        </p:txBody>
      </p:sp>
      <p:sp>
        <p:nvSpPr>
          <p:cNvPr id="4" name="TextBox 3">
            <a:extLst>
              <a:ext uri="{FF2B5EF4-FFF2-40B4-BE49-F238E27FC236}">
                <a16:creationId xmlns:a16="http://schemas.microsoft.com/office/drawing/2014/main" id="{8084FE08-A08C-2538-5FDA-FE38C17375B4}"/>
              </a:ext>
            </a:extLst>
          </p:cNvPr>
          <p:cNvSpPr txBox="1"/>
          <p:nvPr/>
        </p:nvSpPr>
        <p:spPr>
          <a:xfrm>
            <a:off x="7707682" y="4696933"/>
            <a:ext cx="1436318" cy="316423"/>
          </a:xfrm>
          <a:prstGeom prst="rect">
            <a:avLst/>
          </a:prstGeom>
          <a:noFill/>
        </p:spPr>
        <p:txBody>
          <a:bodyPr wrap="square">
            <a:spAutoFit/>
          </a:bodyPr>
          <a:lstStyle/>
          <a:p>
            <a:r>
              <a:rPr lang="en-US" sz="1400" dirty="0" smtClean="0"/>
              <a:t>Contd..</a:t>
            </a:r>
            <a:endParaRPr lang="en-US" dirty="0"/>
          </a:p>
        </p:txBody>
      </p:sp>
    </p:spTree>
    <p:extLst>
      <p:ext uri="{BB962C8B-B14F-4D97-AF65-F5344CB8AC3E}">
        <p14:creationId xmlns:p14="http://schemas.microsoft.com/office/powerpoint/2010/main" val="1393447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508062" y="0"/>
            <a:ext cx="7635938" cy="857400"/>
          </a:xfrm>
          <a:prstGeom prst="rect">
            <a:avLst/>
          </a:prstGeom>
        </p:spPr>
        <p:txBody>
          <a:bodyPr spcFirstLastPara="1" wrap="square" lIns="91425" tIns="91425" rIns="91425" bIns="91425" anchor="b" anchorCtr="0">
            <a:noAutofit/>
          </a:bodyPr>
          <a:lstStyle/>
          <a:p>
            <a:pPr marL="69056" algn="just"/>
            <a:r>
              <a:rPr lang="en-US" sz="2000" dirty="0" smtClean="0"/>
              <a:t>Legal status – MCC overlapping with RPA and other Statutes– contd.</a:t>
            </a:r>
            <a:endParaRPr lang="en-US" sz="2000" dirty="0"/>
          </a:p>
        </p:txBody>
      </p:sp>
      <p:sp>
        <p:nvSpPr>
          <p:cNvPr id="126" name="Google Shape;126;p1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12</a:t>
            </a:fld>
            <a:endParaRPr/>
          </a:p>
        </p:txBody>
      </p:sp>
      <p:sp>
        <p:nvSpPr>
          <p:cNvPr id="2" name="Title 8">
            <a:extLst>
              <a:ext uri="{FF2B5EF4-FFF2-40B4-BE49-F238E27FC236}">
                <a16:creationId xmlns:a16="http://schemas.microsoft.com/office/drawing/2014/main" id="{BA1DC75F-57E6-7D6B-F8D5-5F3977C2E5A7}"/>
              </a:ext>
            </a:extLst>
          </p:cNvPr>
          <p:cNvSpPr txBox="1">
            <a:spLocks/>
          </p:cNvSpPr>
          <p:nvPr/>
        </p:nvSpPr>
        <p:spPr>
          <a:xfrm>
            <a:off x="0" y="791184"/>
            <a:ext cx="9144000" cy="39731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chemeClr val="accent6"/>
              </a:buClr>
              <a:buSzPts val="1800"/>
              <a:buFont typeface="Wingdings" pitchFamily="2" charset="2"/>
              <a:buChar char="q"/>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marL="610790" algn="just">
              <a:lnSpc>
                <a:spcPct val="150000"/>
              </a:lnSpc>
              <a:buFont typeface="Wingdings" pitchFamily="2" charset="2"/>
              <a:buChar char="§"/>
            </a:pPr>
            <a:r>
              <a:rPr lang="en-US" sz="1600" dirty="0"/>
              <a:t>Appeal to caste or communal feeling for securing votes and use of places of worship as forum for election propaganda- both a  corrupt practice and an electoral offence under </a:t>
            </a:r>
            <a:r>
              <a:rPr lang="en-US" sz="1600" b="1" dirty="0" smtClean="0">
                <a:solidFill>
                  <a:srgbClr val="FF0000"/>
                </a:solidFill>
              </a:rPr>
              <a:t>S 123 </a:t>
            </a:r>
            <a:r>
              <a:rPr lang="en-US" sz="1600" b="1" dirty="0">
                <a:solidFill>
                  <a:srgbClr val="FF0000"/>
                </a:solidFill>
              </a:rPr>
              <a:t>(3) and </a:t>
            </a:r>
            <a:r>
              <a:rPr lang="en-US" sz="1600" b="1" dirty="0" smtClean="0">
                <a:solidFill>
                  <a:srgbClr val="FF0000"/>
                </a:solidFill>
              </a:rPr>
              <a:t>S </a:t>
            </a:r>
            <a:r>
              <a:rPr lang="en-US" sz="1600" b="1" dirty="0">
                <a:solidFill>
                  <a:srgbClr val="FF0000"/>
                </a:solidFill>
              </a:rPr>
              <a:t>125 </a:t>
            </a:r>
            <a:r>
              <a:rPr lang="en-US" sz="1600" b="1" dirty="0" smtClean="0">
                <a:solidFill>
                  <a:srgbClr val="FF0000"/>
                </a:solidFill>
              </a:rPr>
              <a:t>RPA </a:t>
            </a:r>
            <a:r>
              <a:rPr lang="en-US" sz="1600" b="1" dirty="0">
                <a:solidFill>
                  <a:srgbClr val="FF0000"/>
                </a:solidFill>
              </a:rPr>
              <a:t>,1951,</a:t>
            </a:r>
            <a:r>
              <a:rPr lang="en-US" sz="1600" b="1" dirty="0"/>
              <a:t> </a:t>
            </a:r>
            <a:r>
              <a:rPr lang="en-US" sz="1600" dirty="0"/>
              <a:t>respectively.</a:t>
            </a:r>
          </a:p>
          <a:p>
            <a:pPr marL="610790" algn="just">
              <a:lnSpc>
                <a:spcPct val="150000"/>
              </a:lnSpc>
              <a:buFont typeface="Wingdings" pitchFamily="2" charset="2"/>
              <a:buChar char="§"/>
            </a:pPr>
            <a:r>
              <a:rPr lang="en-US" sz="1600" dirty="0"/>
              <a:t>Bribery to voters- both a corrupt practice and an electoral offence under </a:t>
            </a:r>
            <a:r>
              <a:rPr lang="en-US" sz="1600" b="1" dirty="0" smtClean="0">
                <a:solidFill>
                  <a:srgbClr val="FF0000"/>
                </a:solidFill>
              </a:rPr>
              <a:t>S </a:t>
            </a:r>
            <a:r>
              <a:rPr lang="en-US" sz="1600" b="1" dirty="0">
                <a:solidFill>
                  <a:srgbClr val="FF0000"/>
                </a:solidFill>
              </a:rPr>
              <a:t>123 (1) of RPA, 1951 and Section 171B of IPC</a:t>
            </a:r>
            <a:r>
              <a:rPr lang="en-US" sz="1600" dirty="0">
                <a:solidFill>
                  <a:srgbClr val="FF0000"/>
                </a:solidFill>
              </a:rPr>
              <a:t>,</a:t>
            </a:r>
            <a:r>
              <a:rPr lang="en-US" sz="1600" dirty="0"/>
              <a:t> respectively.</a:t>
            </a:r>
          </a:p>
          <a:p>
            <a:pPr marL="610790" algn="just">
              <a:lnSpc>
                <a:spcPct val="150000"/>
              </a:lnSpc>
              <a:buFont typeface="Wingdings" pitchFamily="2" charset="2"/>
              <a:buChar char="§"/>
            </a:pPr>
            <a:r>
              <a:rPr lang="en-US" sz="1600" dirty="0"/>
              <a:t>Intimidation of voters- an electoral offence under </a:t>
            </a:r>
            <a:r>
              <a:rPr lang="en-US" sz="1600" b="1" dirty="0" smtClean="0">
                <a:solidFill>
                  <a:srgbClr val="FF0000"/>
                </a:solidFill>
              </a:rPr>
              <a:t>S </a:t>
            </a:r>
            <a:r>
              <a:rPr lang="en-US" sz="1600" b="1" dirty="0">
                <a:solidFill>
                  <a:srgbClr val="FF0000"/>
                </a:solidFill>
              </a:rPr>
              <a:t>135A (C) of RPA, 1951</a:t>
            </a:r>
            <a:r>
              <a:rPr lang="en-US" sz="1600" dirty="0"/>
              <a:t>.</a:t>
            </a:r>
          </a:p>
          <a:p>
            <a:pPr marL="610790" algn="just">
              <a:lnSpc>
                <a:spcPct val="150000"/>
              </a:lnSpc>
              <a:buFont typeface="Wingdings" pitchFamily="2" charset="2"/>
              <a:buChar char="§"/>
            </a:pPr>
            <a:r>
              <a:rPr lang="en-US" sz="1600" dirty="0"/>
              <a:t>Impersonation of voters- an electoral offence under </a:t>
            </a:r>
            <a:r>
              <a:rPr lang="en-US" sz="1600" b="1" dirty="0" smtClean="0">
                <a:solidFill>
                  <a:srgbClr val="FF0000"/>
                </a:solidFill>
              </a:rPr>
              <a:t>S 171D of IPC.</a:t>
            </a:r>
            <a:endParaRPr lang="en-US" sz="1600" b="1" dirty="0">
              <a:solidFill>
                <a:srgbClr val="FF0000"/>
              </a:solidFill>
            </a:endParaRPr>
          </a:p>
          <a:p>
            <a:pPr marL="610790" algn="just">
              <a:lnSpc>
                <a:spcPct val="150000"/>
              </a:lnSpc>
              <a:buFont typeface="Wingdings" pitchFamily="2" charset="2"/>
              <a:buChar char="§"/>
            </a:pPr>
            <a:r>
              <a:rPr lang="en-US" sz="1600" dirty="0"/>
              <a:t>Canvassing within 100 meters of polling stations- an electoral offence under </a:t>
            </a:r>
            <a:r>
              <a:rPr lang="en-US" sz="1600" b="1" dirty="0" smtClean="0">
                <a:solidFill>
                  <a:srgbClr val="FF0000"/>
                </a:solidFill>
              </a:rPr>
              <a:t>S </a:t>
            </a:r>
            <a:r>
              <a:rPr lang="en-US" sz="1600" b="1" dirty="0">
                <a:solidFill>
                  <a:srgbClr val="FF0000"/>
                </a:solidFill>
              </a:rPr>
              <a:t>130 of RPA, 1951.</a:t>
            </a:r>
            <a:endParaRPr lang="en-IN" sz="1600" b="1" dirty="0">
              <a:solidFill>
                <a:srgbClr val="FF0000"/>
              </a:solidFill>
            </a:endParaRPr>
          </a:p>
          <a:p>
            <a:pPr marL="411956" algn="just" fontAlgn="base">
              <a:lnSpc>
                <a:spcPct val="150000"/>
              </a:lnSpc>
            </a:pPr>
            <a:endParaRPr lang="en-US" sz="2000" dirty="0"/>
          </a:p>
          <a:p>
            <a:pPr marL="614362" algn="just">
              <a:lnSpc>
                <a:spcPct val="150000"/>
              </a:lnSpc>
            </a:pPr>
            <a:endParaRPr lang="en-US" sz="2000" dirty="0"/>
          </a:p>
          <a:p>
            <a:pPr marL="544116" algn="just" fontAlgn="base">
              <a:lnSpc>
                <a:spcPct val="150000"/>
              </a:lnSpc>
            </a:pPr>
            <a:endParaRPr lang="en-US" sz="2000" dirty="0"/>
          </a:p>
        </p:txBody>
      </p:sp>
      <p:sp>
        <p:nvSpPr>
          <p:cNvPr id="4" name="TextBox 3">
            <a:extLst>
              <a:ext uri="{FF2B5EF4-FFF2-40B4-BE49-F238E27FC236}">
                <a16:creationId xmlns:a16="http://schemas.microsoft.com/office/drawing/2014/main" id="{8084FE08-A08C-2538-5FDA-FE38C17375B4}"/>
              </a:ext>
            </a:extLst>
          </p:cNvPr>
          <p:cNvSpPr txBox="1"/>
          <p:nvPr/>
        </p:nvSpPr>
        <p:spPr>
          <a:xfrm>
            <a:off x="7707682" y="4696933"/>
            <a:ext cx="1436318" cy="316423"/>
          </a:xfrm>
          <a:prstGeom prst="rect">
            <a:avLst/>
          </a:prstGeom>
          <a:noFill/>
        </p:spPr>
        <p:txBody>
          <a:bodyPr wrap="square">
            <a:spAutoFit/>
          </a:bodyPr>
          <a:lstStyle/>
          <a:p>
            <a:r>
              <a:rPr lang="en-US" dirty="0" err="1" smtClean="0"/>
              <a:t>Contd</a:t>
            </a:r>
            <a:r>
              <a:rPr lang="en-US" sz="1400" dirty="0" smtClean="0"/>
              <a:t>…</a:t>
            </a:r>
            <a:endParaRPr lang="en-US" dirty="0"/>
          </a:p>
        </p:txBody>
      </p:sp>
    </p:spTree>
    <p:extLst>
      <p:ext uri="{BB962C8B-B14F-4D97-AF65-F5344CB8AC3E}">
        <p14:creationId xmlns:p14="http://schemas.microsoft.com/office/powerpoint/2010/main" val="2102205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508062" y="0"/>
            <a:ext cx="6462600" cy="857400"/>
          </a:xfrm>
          <a:prstGeom prst="rect">
            <a:avLst/>
          </a:prstGeom>
        </p:spPr>
        <p:txBody>
          <a:bodyPr spcFirstLastPara="1" wrap="square" lIns="91425" tIns="91425" rIns="91425" bIns="91425" anchor="b" anchorCtr="0">
            <a:noAutofit/>
          </a:bodyPr>
          <a:lstStyle/>
          <a:p>
            <a:pPr marL="69056" algn="just"/>
            <a:r>
              <a:rPr lang="en-US" dirty="0" smtClean="0"/>
              <a:t>Legal status – contd.</a:t>
            </a:r>
            <a:endParaRPr lang="en-US" dirty="0"/>
          </a:p>
        </p:txBody>
      </p:sp>
      <p:sp>
        <p:nvSpPr>
          <p:cNvPr id="126" name="Google Shape;126;p1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13</a:t>
            </a:fld>
            <a:endParaRPr/>
          </a:p>
        </p:txBody>
      </p:sp>
      <p:sp>
        <p:nvSpPr>
          <p:cNvPr id="2" name="Title 8">
            <a:extLst>
              <a:ext uri="{FF2B5EF4-FFF2-40B4-BE49-F238E27FC236}">
                <a16:creationId xmlns:a16="http://schemas.microsoft.com/office/drawing/2014/main" id="{BA1DC75F-57E6-7D6B-F8D5-5F3977C2E5A7}"/>
              </a:ext>
            </a:extLst>
          </p:cNvPr>
          <p:cNvSpPr txBox="1">
            <a:spLocks/>
          </p:cNvSpPr>
          <p:nvPr/>
        </p:nvSpPr>
        <p:spPr>
          <a:xfrm>
            <a:off x="0" y="791184"/>
            <a:ext cx="9144000" cy="39731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chemeClr val="accent6"/>
              </a:buClr>
              <a:buSzPts val="1800"/>
              <a:buFont typeface="Wingdings" pitchFamily="2" charset="2"/>
              <a:buChar char="q"/>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marL="553640" indent="-285750" algn="just">
              <a:lnSpc>
                <a:spcPct val="150000"/>
              </a:lnSpc>
            </a:pPr>
            <a:r>
              <a:rPr lang="en-US" sz="1400" dirty="0"/>
              <a:t>Holding of public meetings during the period of 48 hours ending with the hour fixed for the close of the poll - an electoral offence under </a:t>
            </a:r>
            <a:r>
              <a:rPr lang="en-US" sz="1400" b="1" dirty="0" smtClean="0">
                <a:solidFill>
                  <a:srgbClr val="FF0000"/>
                </a:solidFill>
              </a:rPr>
              <a:t>S 126 </a:t>
            </a:r>
            <a:r>
              <a:rPr lang="en-US" sz="1400" b="1" dirty="0">
                <a:solidFill>
                  <a:srgbClr val="FF0000"/>
                </a:solidFill>
              </a:rPr>
              <a:t>(1) of RPA, 1951.</a:t>
            </a:r>
          </a:p>
          <a:p>
            <a:pPr marL="553640" indent="-285750" algn="just">
              <a:lnSpc>
                <a:spcPct val="150000"/>
              </a:lnSpc>
            </a:pPr>
            <a:r>
              <a:rPr lang="en-US" sz="1400" dirty="0"/>
              <a:t>Transport and conveyance of voters to and from polling stations - both a corrupt practice and an electoral offence under S 123 (5) and S 133 of RPA, 1951, respectively.</a:t>
            </a:r>
          </a:p>
          <a:p>
            <a:pPr marL="553640" indent="-285750" algn="just">
              <a:lnSpc>
                <a:spcPct val="150000"/>
              </a:lnSpc>
            </a:pPr>
            <a:r>
              <a:rPr lang="en-US" sz="1400" dirty="0" smtClean="0"/>
              <a:t>Creating obstruction in or breaking up meetings and processions of one political party by workers of other parties OR creating disturbances at public meetings of one political party by workers or sympathizers of other political parties by putting questions orally or in writing or by distributing leaflets of their own party OR taking out processions by one party along places at which meetings are held by another party OR removing posters of one party by workers of another party is an electoral offence under S 127 of RPA, 1951.</a:t>
            </a:r>
          </a:p>
          <a:p>
            <a:pPr marL="553640" indent="-285750" algn="just">
              <a:lnSpc>
                <a:spcPct val="150000"/>
              </a:lnSpc>
            </a:pPr>
            <a:r>
              <a:rPr lang="en-US" sz="1400" dirty="0" smtClean="0"/>
              <a:t>Serving or distributing liquor on polling day and during the forty eight hours preceding it- an electoral offence under S 135 (c) of RPA, 1951.</a:t>
            </a:r>
            <a:endParaRPr lang="en-IN" sz="1400" dirty="0" smtClean="0"/>
          </a:p>
          <a:p>
            <a:pPr marL="411956" algn="just" fontAlgn="base">
              <a:lnSpc>
                <a:spcPct val="150000"/>
              </a:lnSpc>
            </a:pPr>
            <a:endParaRPr lang="en-US" sz="1800" dirty="0"/>
          </a:p>
          <a:p>
            <a:pPr marL="614362" algn="just">
              <a:lnSpc>
                <a:spcPct val="150000"/>
              </a:lnSpc>
            </a:pPr>
            <a:endParaRPr lang="en-US" sz="1800" dirty="0"/>
          </a:p>
          <a:p>
            <a:pPr marL="544116" algn="just" fontAlgn="base">
              <a:lnSpc>
                <a:spcPct val="150000"/>
              </a:lnSpc>
            </a:pPr>
            <a:endParaRPr lang="en-US" sz="1800" dirty="0"/>
          </a:p>
        </p:txBody>
      </p:sp>
      <p:sp>
        <p:nvSpPr>
          <p:cNvPr id="6" name="TextBox 5">
            <a:extLst>
              <a:ext uri="{FF2B5EF4-FFF2-40B4-BE49-F238E27FC236}">
                <a16:creationId xmlns:a16="http://schemas.microsoft.com/office/drawing/2014/main" id="{8084FE08-A08C-2538-5FDA-FE38C17375B4}"/>
              </a:ext>
            </a:extLst>
          </p:cNvPr>
          <p:cNvSpPr txBox="1"/>
          <p:nvPr/>
        </p:nvSpPr>
        <p:spPr>
          <a:xfrm>
            <a:off x="7707682" y="4696933"/>
            <a:ext cx="1436318" cy="316423"/>
          </a:xfrm>
          <a:prstGeom prst="rect">
            <a:avLst/>
          </a:prstGeom>
          <a:noFill/>
        </p:spPr>
        <p:txBody>
          <a:bodyPr wrap="square">
            <a:spAutoFit/>
          </a:bodyPr>
          <a:lstStyle/>
          <a:p>
            <a:r>
              <a:rPr lang="en-US" dirty="0" err="1" smtClean="0"/>
              <a:t>Contd</a:t>
            </a:r>
            <a:r>
              <a:rPr lang="en-US" sz="1400" dirty="0" smtClean="0"/>
              <a:t>…</a:t>
            </a:r>
            <a:endParaRPr lang="en-US" dirty="0"/>
          </a:p>
        </p:txBody>
      </p:sp>
    </p:spTree>
    <p:extLst>
      <p:ext uri="{BB962C8B-B14F-4D97-AF65-F5344CB8AC3E}">
        <p14:creationId xmlns:p14="http://schemas.microsoft.com/office/powerpoint/2010/main" val="4081259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508062" y="0"/>
            <a:ext cx="6462600" cy="857400"/>
          </a:xfrm>
          <a:prstGeom prst="rect">
            <a:avLst/>
          </a:prstGeom>
        </p:spPr>
        <p:txBody>
          <a:bodyPr spcFirstLastPara="1" wrap="square" lIns="91425" tIns="91425" rIns="91425" bIns="91425" anchor="b" anchorCtr="0">
            <a:noAutofit/>
          </a:bodyPr>
          <a:lstStyle/>
          <a:p>
            <a:pPr marL="69056" algn="just"/>
            <a:r>
              <a:rPr lang="en-US" dirty="0"/>
              <a:t>Legal status – contd.</a:t>
            </a:r>
          </a:p>
        </p:txBody>
      </p:sp>
      <p:sp>
        <p:nvSpPr>
          <p:cNvPr id="126" name="Google Shape;126;p1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14</a:t>
            </a:fld>
            <a:endParaRPr/>
          </a:p>
        </p:txBody>
      </p:sp>
      <p:sp>
        <p:nvSpPr>
          <p:cNvPr id="2" name="Title 8">
            <a:extLst>
              <a:ext uri="{FF2B5EF4-FFF2-40B4-BE49-F238E27FC236}">
                <a16:creationId xmlns:a16="http://schemas.microsoft.com/office/drawing/2014/main" id="{BA1DC75F-57E6-7D6B-F8D5-5F3977C2E5A7}"/>
              </a:ext>
            </a:extLst>
          </p:cNvPr>
          <p:cNvSpPr txBox="1">
            <a:spLocks/>
          </p:cNvSpPr>
          <p:nvPr/>
        </p:nvSpPr>
        <p:spPr>
          <a:xfrm>
            <a:off x="0" y="791184"/>
            <a:ext cx="9144000" cy="39731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chemeClr val="accent6"/>
              </a:buClr>
              <a:buSzPts val="1800"/>
              <a:buFont typeface="Wingdings" pitchFamily="2" charset="2"/>
              <a:buChar char="q"/>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marL="266700" indent="-197644" algn="just" fontAlgn="base">
              <a:lnSpc>
                <a:spcPct val="150000"/>
              </a:lnSpc>
              <a:buFont typeface="Arial" pitchFamily="34" charset="0"/>
              <a:buChar char="•"/>
            </a:pPr>
            <a:endParaRPr lang="en-US" sz="1600" dirty="0"/>
          </a:p>
          <a:p>
            <a:pPr marL="354806" indent="-285750" algn="just" fontAlgn="base">
              <a:lnSpc>
                <a:spcPct val="150000"/>
              </a:lnSpc>
            </a:pPr>
            <a:r>
              <a:rPr lang="en-US" sz="1600" dirty="0"/>
              <a:t>Any person/political party having a grievance in relation to any of above malpractices may take legal recourse under relevant laws mentioned above:- </a:t>
            </a:r>
          </a:p>
          <a:p>
            <a:pPr marL="553641" indent="-285750" algn="just">
              <a:lnSpc>
                <a:spcPct val="150000"/>
              </a:lnSpc>
              <a:buFont typeface="Wingdings" pitchFamily="2" charset="2"/>
              <a:buChar char="§"/>
            </a:pPr>
            <a:r>
              <a:rPr lang="en-US" sz="1600" dirty="0">
                <a:effectLst>
                  <a:outerShdw sx="0" sy="0">
                    <a:srgbClr val="000000"/>
                  </a:outerShdw>
                </a:effectLst>
              </a:rPr>
              <a:t>The general perception about MCC is that the code is self-regulatory and given to themselves by the political parties but the fact is that its violation </a:t>
            </a:r>
            <a:r>
              <a:rPr lang="en-US" sz="1600" dirty="0" smtClean="0">
                <a:effectLst>
                  <a:outerShdw sx="0" sy="0">
                    <a:srgbClr val="000000"/>
                  </a:outerShdw>
                </a:effectLst>
              </a:rPr>
              <a:t>attracts specific penal </a:t>
            </a:r>
            <a:r>
              <a:rPr lang="en-US" sz="1600" dirty="0">
                <a:effectLst>
                  <a:outerShdw sx="0" sy="0">
                    <a:srgbClr val="000000"/>
                  </a:outerShdw>
                </a:effectLst>
              </a:rPr>
              <a:t>action. </a:t>
            </a:r>
          </a:p>
          <a:p>
            <a:pPr marL="553641" indent="-285750" algn="just">
              <a:lnSpc>
                <a:spcPct val="150000"/>
              </a:lnSpc>
              <a:buFont typeface="Wingdings" pitchFamily="2" charset="2"/>
              <a:buChar char="§"/>
            </a:pPr>
            <a:r>
              <a:rPr lang="en-US" sz="1600" dirty="0">
                <a:effectLst>
                  <a:outerShdw sx="0" sy="0">
                    <a:srgbClr val="000000"/>
                  </a:outerShdw>
                </a:effectLst>
              </a:rPr>
              <a:t>Further, ECI is empowered under </a:t>
            </a:r>
            <a:r>
              <a:rPr lang="en-US" sz="1600" b="1" dirty="0">
                <a:solidFill>
                  <a:srgbClr val="FF0000"/>
                </a:solidFill>
                <a:effectLst>
                  <a:outerShdw sx="0" sy="0">
                    <a:srgbClr val="000000"/>
                  </a:outerShdw>
                </a:effectLst>
              </a:rPr>
              <a:t>para 16A of the Election Symbols (Reservation and Allotment) Order, 1968 </a:t>
            </a:r>
            <a:r>
              <a:rPr lang="en-US" sz="1600" dirty="0">
                <a:effectLst>
                  <a:outerShdw sx="0" sy="0">
                    <a:srgbClr val="000000"/>
                  </a:outerShdw>
                </a:effectLst>
              </a:rPr>
              <a:t>either to suspend or withdraw the recognition of party after giving that party a reasonable opportunity to defend itself in the event of violation of Model Code of Conduct.</a:t>
            </a:r>
          </a:p>
          <a:p>
            <a:pPr marL="201216" indent="0" algn="just" fontAlgn="base">
              <a:lnSpc>
                <a:spcPct val="150000"/>
              </a:lnSpc>
              <a:buNone/>
            </a:pPr>
            <a:endParaRPr lang="en-US" sz="2000" dirty="0"/>
          </a:p>
        </p:txBody>
      </p:sp>
    </p:spTree>
    <p:extLst>
      <p:ext uri="{BB962C8B-B14F-4D97-AF65-F5344CB8AC3E}">
        <p14:creationId xmlns:p14="http://schemas.microsoft.com/office/powerpoint/2010/main" val="3479614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508062" y="0"/>
            <a:ext cx="6462600" cy="857400"/>
          </a:xfrm>
          <a:prstGeom prst="rect">
            <a:avLst/>
          </a:prstGeom>
        </p:spPr>
        <p:txBody>
          <a:bodyPr spcFirstLastPara="1" wrap="square" lIns="91425" tIns="91425" rIns="91425" bIns="91425" anchor="b" anchorCtr="0">
            <a:noAutofit/>
          </a:bodyPr>
          <a:lstStyle/>
          <a:p>
            <a:pPr marL="69056" algn="just"/>
            <a:r>
              <a:rPr lang="en-US" dirty="0"/>
              <a:t>SUPREME COURT ON MCC</a:t>
            </a:r>
          </a:p>
        </p:txBody>
      </p:sp>
      <p:sp>
        <p:nvSpPr>
          <p:cNvPr id="126" name="Google Shape;126;p1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15</a:t>
            </a:fld>
            <a:endParaRPr/>
          </a:p>
        </p:txBody>
      </p:sp>
      <p:sp>
        <p:nvSpPr>
          <p:cNvPr id="2" name="Title 8">
            <a:extLst>
              <a:ext uri="{FF2B5EF4-FFF2-40B4-BE49-F238E27FC236}">
                <a16:creationId xmlns:a16="http://schemas.microsoft.com/office/drawing/2014/main" id="{BA1DC75F-57E6-7D6B-F8D5-5F3977C2E5A7}"/>
              </a:ext>
            </a:extLst>
          </p:cNvPr>
          <p:cNvSpPr txBox="1">
            <a:spLocks/>
          </p:cNvSpPr>
          <p:nvPr/>
        </p:nvSpPr>
        <p:spPr>
          <a:xfrm>
            <a:off x="0" y="791184"/>
            <a:ext cx="9144000" cy="42192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chemeClr val="accent6"/>
              </a:buClr>
              <a:buSzPts val="1800"/>
              <a:buFont typeface="Wingdings" pitchFamily="2" charset="2"/>
              <a:buChar char="q"/>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marL="354806" indent="-285750" algn="just">
              <a:lnSpc>
                <a:spcPct val="150000"/>
              </a:lnSpc>
            </a:pPr>
            <a:r>
              <a:rPr lang="en-US" sz="1400" dirty="0">
                <a:effectLst>
                  <a:outerShdw sx="0" sy="0">
                    <a:srgbClr val="000000"/>
                  </a:outerShdw>
                </a:effectLst>
              </a:rPr>
              <a:t>The Apex Court has </a:t>
            </a:r>
            <a:r>
              <a:rPr lang="en-US" sz="1400" dirty="0" smtClean="0">
                <a:effectLst>
                  <a:outerShdw sx="0" sy="0">
                    <a:srgbClr val="000000"/>
                  </a:outerShdw>
                </a:effectLst>
              </a:rPr>
              <a:t>held </a:t>
            </a:r>
            <a:r>
              <a:rPr lang="en-US" sz="1400" dirty="0">
                <a:effectLst>
                  <a:outerShdw sx="0" sy="0">
                    <a:srgbClr val="000000"/>
                  </a:outerShdw>
                </a:effectLst>
              </a:rPr>
              <a:t>that </a:t>
            </a:r>
            <a:r>
              <a:rPr lang="en-US" sz="1400" b="1" dirty="0">
                <a:solidFill>
                  <a:srgbClr val="FF0000"/>
                </a:solidFill>
              </a:rPr>
              <a:t>Article 324 of the Constitution </a:t>
            </a:r>
            <a:r>
              <a:rPr lang="en-US" sz="1400" dirty="0" smtClean="0">
                <a:effectLst>
                  <a:outerShdw sx="0" sy="0">
                    <a:srgbClr val="000000"/>
                  </a:outerShdw>
                </a:effectLst>
              </a:rPr>
              <a:t>gives </a:t>
            </a:r>
            <a:r>
              <a:rPr lang="en-US" sz="1400" dirty="0">
                <a:effectLst>
                  <a:outerShdw sx="0" sy="0">
                    <a:srgbClr val="000000"/>
                  </a:outerShdw>
                </a:effectLst>
              </a:rPr>
              <a:t>plenary power to ECI.</a:t>
            </a:r>
          </a:p>
          <a:p>
            <a:pPr marL="354806" indent="-285750" algn="just">
              <a:lnSpc>
                <a:spcPct val="150000"/>
              </a:lnSpc>
            </a:pPr>
            <a:r>
              <a:rPr lang="en-US" sz="1400" dirty="0">
                <a:effectLst>
                  <a:outerShdw sx="0" sy="0">
                    <a:srgbClr val="000000"/>
                  </a:outerShdw>
                </a:effectLst>
              </a:rPr>
              <a:t>The Supreme Court has </a:t>
            </a:r>
            <a:r>
              <a:rPr lang="en-US" sz="1400" dirty="0" smtClean="0">
                <a:effectLst>
                  <a:outerShdw sx="0" sy="0">
                    <a:srgbClr val="000000"/>
                  </a:outerShdw>
                </a:effectLst>
              </a:rPr>
              <a:t>consistently </a:t>
            </a:r>
            <a:r>
              <a:rPr lang="en-US" sz="1400" dirty="0">
                <a:effectLst>
                  <a:outerShdw sx="0" sy="0">
                    <a:srgbClr val="000000"/>
                  </a:outerShdw>
                </a:effectLst>
              </a:rPr>
              <a:t>held </a:t>
            </a:r>
            <a:r>
              <a:rPr lang="en-US" sz="1400" dirty="0" smtClean="0">
                <a:solidFill>
                  <a:srgbClr val="FF0000"/>
                </a:solidFill>
                <a:effectLst>
                  <a:outerShdw sx="0" sy="0">
                    <a:srgbClr val="000000"/>
                  </a:outerShdw>
                </a:effectLst>
              </a:rPr>
              <a:t>(in </a:t>
            </a:r>
            <a:r>
              <a:rPr lang="en-US" sz="1400" dirty="0">
                <a:solidFill>
                  <a:srgbClr val="FF0000"/>
                </a:solidFill>
                <a:effectLst>
                  <a:outerShdw sx="0" sy="0">
                    <a:srgbClr val="000000"/>
                  </a:outerShdw>
                </a:effectLst>
              </a:rPr>
              <a:t>the cases - Mohinder Singh Gill Vs. Chief Election Commissioner (1978) 1 SCC 405:AIR 1978 SC 851), A.C. Jose Vs. Sivan Pillai and </a:t>
            </a:r>
            <a:r>
              <a:rPr lang="en-US" sz="1400" dirty="0" err="1">
                <a:solidFill>
                  <a:srgbClr val="FF0000"/>
                </a:solidFill>
                <a:effectLst>
                  <a:outerShdw sx="0" sy="0">
                    <a:srgbClr val="000000"/>
                  </a:outerShdw>
                </a:effectLst>
              </a:rPr>
              <a:t>Ors</a:t>
            </a:r>
            <a:r>
              <a:rPr lang="en-US" sz="1400" dirty="0">
                <a:solidFill>
                  <a:srgbClr val="FF0000"/>
                </a:solidFill>
                <a:effectLst>
                  <a:outerShdw sx="0" sy="0">
                    <a:srgbClr val="000000"/>
                  </a:outerShdw>
                </a:effectLst>
              </a:rPr>
              <a:t> (1984) 2 SCC 656) and </a:t>
            </a:r>
            <a:r>
              <a:rPr lang="en-US" sz="1400" dirty="0" err="1">
                <a:solidFill>
                  <a:srgbClr val="FF0000"/>
                </a:solidFill>
                <a:effectLst>
                  <a:outerShdw sx="0" sy="0">
                    <a:srgbClr val="000000"/>
                  </a:outerShdw>
                </a:effectLst>
              </a:rPr>
              <a:t>Kanhiyalal</a:t>
            </a:r>
            <a:r>
              <a:rPr lang="en-US" sz="1400" dirty="0">
                <a:solidFill>
                  <a:srgbClr val="FF0000"/>
                </a:solidFill>
                <a:effectLst>
                  <a:outerShdw sx="0" sy="0">
                    <a:srgbClr val="000000"/>
                  </a:outerShdw>
                </a:effectLst>
              </a:rPr>
              <a:t> Omar Vs. R.K. Trivedi and </a:t>
            </a:r>
            <a:r>
              <a:rPr lang="en-US" sz="1400" dirty="0" err="1">
                <a:solidFill>
                  <a:srgbClr val="FF0000"/>
                </a:solidFill>
                <a:effectLst>
                  <a:outerShdw sx="0" sy="0">
                    <a:srgbClr val="000000"/>
                  </a:outerShdw>
                </a:effectLst>
              </a:rPr>
              <a:t>Ors</a:t>
            </a:r>
            <a:r>
              <a:rPr lang="en-US" sz="1400" dirty="0">
                <a:solidFill>
                  <a:srgbClr val="FF0000"/>
                </a:solidFill>
                <a:effectLst>
                  <a:outerShdw sx="0" sy="0">
                    <a:srgbClr val="000000"/>
                  </a:outerShdw>
                </a:effectLst>
              </a:rPr>
              <a:t> (1985) 4 SCC 628: AIR 1986 SC 111)</a:t>
            </a:r>
            <a:r>
              <a:rPr lang="en-US" sz="1400" dirty="0">
                <a:effectLst>
                  <a:outerShdw sx="0" sy="0">
                    <a:srgbClr val="000000"/>
                  </a:outerShdw>
                </a:effectLst>
              </a:rPr>
              <a:t> that the ECI has residuary power under the Constitution to act in appropriate manner in the matter of conduct of election where the enacted laws are silent or insufficient to deal with a given situation.  </a:t>
            </a:r>
          </a:p>
          <a:p>
            <a:pPr marL="354806" indent="-285750" algn="just">
              <a:lnSpc>
                <a:spcPct val="150000"/>
              </a:lnSpc>
            </a:pPr>
            <a:r>
              <a:rPr lang="en-US" sz="1400" dirty="0">
                <a:effectLst>
                  <a:outerShdw sx="0" sy="0">
                    <a:srgbClr val="000000"/>
                  </a:outerShdw>
                </a:effectLst>
              </a:rPr>
              <a:t>In </a:t>
            </a:r>
            <a:r>
              <a:rPr lang="en-US" sz="1400" dirty="0">
                <a:solidFill>
                  <a:srgbClr val="FF0000"/>
                </a:solidFill>
              </a:rPr>
              <a:t>S. Subramaniam Balaji case</a:t>
            </a:r>
            <a:r>
              <a:rPr lang="en-US" sz="1400" i="1" dirty="0"/>
              <a:t>, </a:t>
            </a:r>
            <a:r>
              <a:rPr lang="en-US" sz="1400" dirty="0"/>
              <a:t>the Supreme Court held that the ECI, in order to ensure level playing field between the contesting parties and candidates in elections and also in order to see that the purity of election process does not get vitiated, has been issuing instructions under MCC. The fountainhead of the powers under which the ECI issues these orders is </a:t>
            </a:r>
            <a:r>
              <a:rPr lang="en-US" sz="1400" b="1" dirty="0">
                <a:solidFill>
                  <a:srgbClr val="FF0000"/>
                </a:solidFill>
              </a:rPr>
              <a:t>Article 324 of the Constitution</a:t>
            </a:r>
            <a:r>
              <a:rPr lang="en-US" sz="1400" dirty="0"/>
              <a:t>.</a:t>
            </a:r>
            <a:endParaRPr lang="en-IN" sz="1400" dirty="0"/>
          </a:p>
          <a:p>
            <a:pPr marL="486966" indent="-285750" algn="just" fontAlgn="base">
              <a:lnSpc>
                <a:spcPct val="150000"/>
              </a:lnSpc>
            </a:pPr>
            <a:endParaRPr lang="en-US" sz="1800" dirty="0"/>
          </a:p>
        </p:txBody>
      </p:sp>
    </p:spTree>
    <p:extLst>
      <p:ext uri="{BB962C8B-B14F-4D97-AF65-F5344CB8AC3E}">
        <p14:creationId xmlns:p14="http://schemas.microsoft.com/office/powerpoint/2010/main" val="4045876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508062" y="-66216"/>
            <a:ext cx="7635938" cy="857400"/>
          </a:xfrm>
          <a:prstGeom prst="rect">
            <a:avLst/>
          </a:prstGeom>
        </p:spPr>
        <p:txBody>
          <a:bodyPr spcFirstLastPara="1" wrap="square" lIns="91425" tIns="91425" rIns="91425" bIns="91425" anchor="b" anchorCtr="0">
            <a:noAutofit/>
          </a:bodyPr>
          <a:lstStyle/>
          <a:p>
            <a:pPr marL="69056" algn="just"/>
            <a:r>
              <a:rPr lang="en-IN" sz="2400" dirty="0"/>
              <a:t>Special Measures taken by ECI to enforce </a:t>
            </a:r>
            <a:r>
              <a:rPr lang="en-IN" sz="2400" dirty="0" smtClean="0"/>
              <a:t>MCC </a:t>
            </a:r>
            <a:endParaRPr lang="en-US" sz="2400" dirty="0"/>
          </a:p>
        </p:txBody>
      </p:sp>
      <p:sp>
        <p:nvSpPr>
          <p:cNvPr id="126" name="Google Shape;126;p1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16</a:t>
            </a:fld>
            <a:endParaRPr/>
          </a:p>
        </p:txBody>
      </p:sp>
      <p:sp>
        <p:nvSpPr>
          <p:cNvPr id="2" name="Title 8">
            <a:extLst>
              <a:ext uri="{FF2B5EF4-FFF2-40B4-BE49-F238E27FC236}">
                <a16:creationId xmlns:a16="http://schemas.microsoft.com/office/drawing/2014/main" id="{BA1DC75F-57E6-7D6B-F8D5-5F3977C2E5A7}"/>
              </a:ext>
            </a:extLst>
          </p:cNvPr>
          <p:cNvSpPr txBox="1">
            <a:spLocks/>
          </p:cNvSpPr>
          <p:nvPr/>
        </p:nvSpPr>
        <p:spPr>
          <a:xfrm>
            <a:off x="0" y="791184"/>
            <a:ext cx="9144000" cy="42192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chemeClr val="accent6"/>
              </a:buClr>
              <a:buSzPts val="1800"/>
              <a:buFont typeface="Wingdings" pitchFamily="2" charset="2"/>
              <a:buChar char="q"/>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marL="354806" indent="-285750" algn="just">
              <a:lnSpc>
                <a:spcPct val="150000"/>
              </a:lnSpc>
            </a:pPr>
            <a:r>
              <a:rPr lang="en-IN" sz="1600" dirty="0"/>
              <a:t>Transfer/posting of election related officers.</a:t>
            </a:r>
          </a:p>
          <a:p>
            <a:pPr marL="354806" indent="-285750" algn="just">
              <a:lnSpc>
                <a:spcPct val="150000"/>
              </a:lnSpc>
            </a:pPr>
            <a:r>
              <a:rPr lang="en-IN" sz="1600" dirty="0"/>
              <a:t>Advisory to Political parties and candidates and do’s and don’ts for electioneering to be followed by them.</a:t>
            </a:r>
          </a:p>
          <a:p>
            <a:pPr marL="354806" indent="-285750" algn="just">
              <a:lnSpc>
                <a:spcPct val="150000"/>
              </a:lnSpc>
            </a:pPr>
            <a:r>
              <a:rPr lang="en-US" sz="1600" dirty="0"/>
              <a:t>A clear cut protocol of communication between ECI and Union/State Government on Model Code:</a:t>
            </a:r>
          </a:p>
          <a:p>
            <a:pPr marL="553641" indent="-285750" algn="just">
              <a:lnSpc>
                <a:spcPct val="150000"/>
              </a:lnSpc>
              <a:buFont typeface="Wingdings" pitchFamily="2" charset="2"/>
              <a:buChar char="§"/>
            </a:pPr>
            <a:r>
              <a:rPr lang="en-US" sz="1600" dirty="0"/>
              <a:t>Model Code related </a:t>
            </a:r>
            <a:r>
              <a:rPr lang="en-US" sz="1600" b="1" dirty="0"/>
              <a:t>direction shall be issued only by ECI.</a:t>
            </a:r>
          </a:p>
          <a:p>
            <a:pPr marL="553641" indent="-285750" algn="just">
              <a:lnSpc>
                <a:spcPct val="150000"/>
              </a:lnSpc>
              <a:buFont typeface="Wingdings" pitchFamily="2" charset="2"/>
              <a:buChar char="§"/>
            </a:pPr>
            <a:r>
              <a:rPr lang="en-US" sz="1600" dirty="0"/>
              <a:t>Cabinet Secretary or Committee of Cabinet shall coordinate references from various departments of Union Governments. </a:t>
            </a:r>
          </a:p>
          <a:p>
            <a:pPr marL="553641" indent="-285750" algn="just">
              <a:lnSpc>
                <a:spcPct val="150000"/>
              </a:lnSpc>
              <a:buFont typeface="Wingdings" pitchFamily="2" charset="2"/>
              <a:buChar char="§"/>
            </a:pPr>
            <a:r>
              <a:rPr lang="en-US" sz="1600" dirty="0"/>
              <a:t>Subordinate offices/PSUs to make references through their main Ministry.</a:t>
            </a:r>
          </a:p>
          <a:p>
            <a:pPr marL="486966" indent="-285750" algn="just" fontAlgn="base">
              <a:lnSpc>
                <a:spcPct val="150000"/>
              </a:lnSpc>
            </a:pPr>
            <a:endParaRPr lang="en-US" sz="2000" dirty="0"/>
          </a:p>
        </p:txBody>
      </p:sp>
      <p:sp>
        <p:nvSpPr>
          <p:cNvPr id="5" name="TextBox 4">
            <a:extLst>
              <a:ext uri="{FF2B5EF4-FFF2-40B4-BE49-F238E27FC236}">
                <a16:creationId xmlns:a16="http://schemas.microsoft.com/office/drawing/2014/main" id="{8084FE08-A08C-2538-5FDA-FE38C17375B4}"/>
              </a:ext>
            </a:extLst>
          </p:cNvPr>
          <p:cNvSpPr txBox="1"/>
          <p:nvPr/>
        </p:nvSpPr>
        <p:spPr>
          <a:xfrm>
            <a:off x="7762416" y="4537260"/>
            <a:ext cx="1436318" cy="316423"/>
          </a:xfrm>
          <a:prstGeom prst="rect">
            <a:avLst/>
          </a:prstGeom>
          <a:noFill/>
        </p:spPr>
        <p:txBody>
          <a:bodyPr wrap="square">
            <a:spAutoFit/>
          </a:bodyPr>
          <a:lstStyle/>
          <a:p>
            <a:r>
              <a:rPr lang="en-US" dirty="0" err="1" smtClean="0"/>
              <a:t>Contd</a:t>
            </a:r>
            <a:r>
              <a:rPr lang="en-US" sz="1400" dirty="0" smtClean="0"/>
              <a:t>…</a:t>
            </a:r>
            <a:endParaRPr lang="en-US" dirty="0"/>
          </a:p>
        </p:txBody>
      </p:sp>
    </p:spTree>
    <p:extLst>
      <p:ext uri="{BB962C8B-B14F-4D97-AF65-F5344CB8AC3E}">
        <p14:creationId xmlns:p14="http://schemas.microsoft.com/office/powerpoint/2010/main" val="884559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508062" y="133067"/>
            <a:ext cx="7635938" cy="857400"/>
          </a:xfrm>
          <a:prstGeom prst="rect">
            <a:avLst/>
          </a:prstGeom>
        </p:spPr>
        <p:txBody>
          <a:bodyPr spcFirstLastPara="1" wrap="square" lIns="91425" tIns="91425" rIns="91425" bIns="91425" anchor="b" anchorCtr="0">
            <a:noAutofit/>
          </a:bodyPr>
          <a:lstStyle/>
          <a:p>
            <a:pPr marL="69056" algn="just"/>
            <a:r>
              <a:rPr lang="en-IN" sz="2400" dirty="0"/>
              <a:t>Special Measures taken by ECI to enforce </a:t>
            </a:r>
            <a:r>
              <a:rPr lang="en-IN" sz="2400" dirty="0" smtClean="0"/>
              <a:t>MCC – contd.</a:t>
            </a:r>
            <a:endParaRPr lang="en-US" sz="2400" dirty="0"/>
          </a:p>
        </p:txBody>
      </p:sp>
      <p:sp>
        <p:nvSpPr>
          <p:cNvPr id="126" name="Google Shape;126;p1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17</a:t>
            </a:fld>
            <a:endParaRPr/>
          </a:p>
        </p:txBody>
      </p:sp>
      <p:sp>
        <p:nvSpPr>
          <p:cNvPr id="2" name="Title 8">
            <a:extLst>
              <a:ext uri="{FF2B5EF4-FFF2-40B4-BE49-F238E27FC236}">
                <a16:creationId xmlns:a16="http://schemas.microsoft.com/office/drawing/2014/main" id="{BA1DC75F-57E6-7D6B-F8D5-5F3977C2E5A7}"/>
              </a:ext>
            </a:extLst>
          </p:cNvPr>
          <p:cNvSpPr txBox="1">
            <a:spLocks/>
          </p:cNvSpPr>
          <p:nvPr/>
        </p:nvSpPr>
        <p:spPr>
          <a:xfrm>
            <a:off x="0" y="791184"/>
            <a:ext cx="9144000" cy="42192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chemeClr val="accent6"/>
              </a:buClr>
              <a:buSzPts val="1800"/>
              <a:buFont typeface="Wingdings" pitchFamily="2" charset="2"/>
              <a:buChar char="q"/>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marL="553641" indent="-285750" algn="just">
              <a:lnSpc>
                <a:spcPct val="150000"/>
              </a:lnSpc>
              <a:buFont typeface="Wingdings" pitchFamily="2" charset="2"/>
              <a:buChar char="§"/>
            </a:pPr>
            <a:r>
              <a:rPr lang="en-US" sz="1800" dirty="0"/>
              <a:t>Directions to State Governments:</a:t>
            </a:r>
          </a:p>
          <a:p>
            <a:pPr marL="1010841" lvl="1" indent="-285750" algn="just">
              <a:lnSpc>
                <a:spcPct val="150000"/>
              </a:lnSpc>
              <a:buFontTx/>
              <a:buChar char="-"/>
            </a:pPr>
            <a:r>
              <a:rPr lang="en-US" sz="1800" dirty="0"/>
              <a:t>Constitution of Screening Committee headed by CS and consisted of Secy./Principal Secy. of Co-ordination Department/General Admin. Department and Secy./Principal Secy. of the Department for sending the proposal for approval of the ECI.</a:t>
            </a:r>
          </a:p>
          <a:p>
            <a:pPr marL="1010841" lvl="1" indent="-285750" algn="just">
              <a:lnSpc>
                <a:spcPct val="150000"/>
              </a:lnSpc>
              <a:buFontTx/>
              <a:buChar char="-"/>
            </a:pPr>
            <a:r>
              <a:rPr lang="en-US" sz="1800" dirty="0"/>
              <a:t>CEO shall forward only such proposal which have been cleared by Screening Committee, with his specific comments. The concerned department shall not send the original file to CEO office but only a self-contained reference. CEO shall not send any reference to the ECI in cases where clear cut instructions exist to deal with. </a:t>
            </a:r>
          </a:p>
          <a:p>
            <a:pPr marL="553641" indent="-285750" algn="just">
              <a:lnSpc>
                <a:spcPct val="150000"/>
              </a:lnSpc>
              <a:buFont typeface="Wingdings" pitchFamily="2" charset="2"/>
              <a:buChar char="§"/>
            </a:pPr>
            <a:endParaRPr lang="en-US" sz="1800" dirty="0"/>
          </a:p>
          <a:p>
            <a:pPr marL="486966" indent="-285750" algn="just" fontAlgn="base">
              <a:lnSpc>
                <a:spcPct val="150000"/>
              </a:lnSpc>
            </a:pPr>
            <a:endParaRPr lang="en-US" dirty="0"/>
          </a:p>
        </p:txBody>
      </p:sp>
    </p:spTree>
    <p:extLst>
      <p:ext uri="{BB962C8B-B14F-4D97-AF65-F5344CB8AC3E}">
        <p14:creationId xmlns:p14="http://schemas.microsoft.com/office/powerpoint/2010/main" val="4178475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508062" y="0"/>
            <a:ext cx="6462600" cy="857400"/>
          </a:xfrm>
          <a:prstGeom prst="rect">
            <a:avLst/>
          </a:prstGeom>
        </p:spPr>
        <p:txBody>
          <a:bodyPr spcFirstLastPara="1" wrap="square" lIns="91425" tIns="91425" rIns="91425" bIns="91425" anchor="b" anchorCtr="0">
            <a:noAutofit/>
          </a:bodyPr>
          <a:lstStyle/>
          <a:p>
            <a:pPr marL="267891" indent="-198835" defTabSz="402431" fontAlgn="base"/>
            <a:r>
              <a:rPr lang="en-US" sz="3200" dirty="0"/>
              <a:t>MCC for Party in Power</a:t>
            </a:r>
          </a:p>
        </p:txBody>
      </p:sp>
      <p:sp>
        <p:nvSpPr>
          <p:cNvPr id="126" name="Google Shape;126;p1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18</a:t>
            </a:fld>
            <a:endParaRPr/>
          </a:p>
        </p:txBody>
      </p:sp>
      <p:sp>
        <p:nvSpPr>
          <p:cNvPr id="2" name="Title 8">
            <a:extLst>
              <a:ext uri="{FF2B5EF4-FFF2-40B4-BE49-F238E27FC236}">
                <a16:creationId xmlns:a16="http://schemas.microsoft.com/office/drawing/2014/main" id="{BA1DC75F-57E6-7D6B-F8D5-5F3977C2E5A7}"/>
              </a:ext>
            </a:extLst>
          </p:cNvPr>
          <p:cNvSpPr txBox="1">
            <a:spLocks/>
          </p:cNvSpPr>
          <p:nvPr/>
        </p:nvSpPr>
        <p:spPr>
          <a:xfrm>
            <a:off x="0" y="791184"/>
            <a:ext cx="9144000" cy="42192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chemeClr val="accent6"/>
              </a:buClr>
              <a:buSzPts val="1800"/>
              <a:buFont typeface="Wingdings" pitchFamily="2" charset="2"/>
              <a:buChar char="q"/>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marL="377825" lvl="0" indent="-285750" defTabSz="536575" fontAlgn="base">
              <a:lnSpc>
                <a:spcPct val="150000"/>
              </a:lnSpc>
            </a:pPr>
            <a:r>
              <a:rPr lang="en-US" sz="1600" b="1" dirty="0"/>
              <a:t>Visits-</a:t>
            </a:r>
            <a:endParaRPr lang="en-IN" sz="1600" b="1" dirty="0"/>
          </a:p>
          <a:p>
            <a:pPr marL="714375" lvl="0" indent="-352425" algn="just" fontAlgn="base">
              <a:lnSpc>
                <a:spcPct val="150000"/>
              </a:lnSpc>
              <a:buFont typeface="Wingdings" pitchFamily="2" charset="2"/>
              <a:buChar char="§"/>
            </a:pPr>
            <a:r>
              <a:rPr lang="en-US" sz="1800" dirty="0"/>
              <a:t>No minister will mix his official travelling with personal visit.</a:t>
            </a:r>
          </a:p>
          <a:p>
            <a:pPr marL="714375" lvl="0" indent="-352425" algn="just" fontAlgn="base">
              <a:lnSpc>
                <a:spcPct val="150000"/>
              </a:lnSpc>
              <a:buFont typeface="Wingdings" pitchFamily="2" charset="2"/>
              <a:buChar char="§"/>
            </a:pPr>
            <a:r>
              <a:rPr lang="en-US" sz="1800" dirty="0"/>
              <a:t>No govt. official shall be called to attend any private meeting by the minister. </a:t>
            </a:r>
          </a:p>
          <a:p>
            <a:pPr marL="714375" lvl="0" indent="-352425" algn="just" fontAlgn="base">
              <a:lnSpc>
                <a:spcPct val="150000"/>
              </a:lnSpc>
              <a:buFont typeface="Wingdings" pitchFamily="2" charset="2"/>
              <a:buChar char="§"/>
            </a:pPr>
            <a:r>
              <a:rPr lang="en-US" sz="1800" dirty="0"/>
              <a:t>The Ministers have been permitted to take one non-</a:t>
            </a:r>
            <a:r>
              <a:rPr lang="en-US" sz="1800" dirty="0" err="1"/>
              <a:t>gazetted</a:t>
            </a:r>
            <a:r>
              <a:rPr lang="en-US" sz="1800" dirty="0"/>
              <a:t> official to accompany them during their private visits to attend to urgent official work.</a:t>
            </a:r>
            <a:endParaRPr lang="en-IN" sz="1800" dirty="0"/>
          </a:p>
          <a:p>
            <a:pPr marL="714375" indent="-352425" algn="just" fontAlgn="base">
              <a:lnSpc>
                <a:spcPct val="150000"/>
              </a:lnSpc>
              <a:buFont typeface="Wingdings" pitchFamily="2" charset="2"/>
              <a:buChar char="§"/>
            </a:pPr>
            <a:r>
              <a:rPr lang="en-IN" sz="1800" dirty="0"/>
              <a:t> The CEO shall be kept informed, in advance, of visits proposed to be undertaken by any minister(s) of the Central govt by the DEO. CEO shall communicate it to the Commission.</a:t>
            </a:r>
          </a:p>
          <a:p>
            <a:pPr marL="486966" indent="-285750" algn="just" fontAlgn="base">
              <a:lnSpc>
                <a:spcPct val="150000"/>
              </a:lnSpc>
            </a:pPr>
            <a:endParaRPr lang="en-US" sz="1600" dirty="0"/>
          </a:p>
        </p:txBody>
      </p:sp>
    </p:spTree>
    <p:extLst>
      <p:ext uri="{BB962C8B-B14F-4D97-AF65-F5344CB8AC3E}">
        <p14:creationId xmlns:p14="http://schemas.microsoft.com/office/powerpoint/2010/main" val="3576339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508062" y="0"/>
            <a:ext cx="6462600" cy="857400"/>
          </a:xfrm>
          <a:prstGeom prst="rect">
            <a:avLst/>
          </a:prstGeom>
        </p:spPr>
        <p:txBody>
          <a:bodyPr spcFirstLastPara="1" wrap="square" lIns="91425" tIns="91425" rIns="91425" bIns="91425" anchor="b" anchorCtr="0">
            <a:noAutofit/>
          </a:bodyPr>
          <a:lstStyle/>
          <a:p>
            <a:pPr marL="267891" indent="-198835" defTabSz="402431" fontAlgn="base"/>
            <a:r>
              <a:rPr lang="en-US" sz="3200" dirty="0"/>
              <a:t>MCC for Party in Power</a:t>
            </a:r>
          </a:p>
        </p:txBody>
      </p:sp>
      <p:sp>
        <p:nvSpPr>
          <p:cNvPr id="126" name="Google Shape;126;p1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19</a:t>
            </a:fld>
            <a:endParaRPr/>
          </a:p>
        </p:txBody>
      </p:sp>
      <p:sp>
        <p:nvSpPr>
          <p:cNvPr id="2" name="Title 8">
            <a:extLst>
              <a:ext uri="{FF2B5EF4-FFF2-40B4-BE49-F238E27FC236}">
                <a16:creationId xmlns:a16="http://schemas.microsoft.com/office/drawing/2014/main" id="{BA1DC75F-57E6-7D6B-F8D5-5F3977C2E5A7}"/>
              </a:ext>
            </a:extLst>
          </p:cNvPr>
          <p:cNvSpPr txBox="1">
            <a:spLocks/>
          </p:cNvSpPr>
          <p:nvPr/>
        </p:nvSpPr>
        <p:spPr>
          <a:xfrm>
            <a:off x="0" y="791184"/>
            <a:ext cx="9144000" cy="42192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chemeClr val="accent6"/>
              </a:buClr>
              <a:buSzPts val="1800"/>
              <a:buFont typeface="Wingdings" pitchFamily="2" charset="2"/>
              <a:buChar char="q"/>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marL="377825" lvl="0" indent="-285750" defTabSz="536575" fontAlgn="base">
              <a:lnSpc>
                <a:spcPct val="150000"/>
              </a:lnSpc>
            </a:pPr>
            <a:r>
              <a:rPr lang="en-US" sz="1600" b="1" dirty="0"/>
              <a:t>Visits-</a:t>
            </a:r>
            <a:endParaRPr lang="en-IN" sz="1600" b="1" dirty="0"/>
          </a:p>
          <a:p>
            <a:pPr marL="425052" indent="-285750" algn="just" fontAlgn="base">
              <a:lnSpc>
                <a:spcPct val="150000"/>
              </a:lnSpc>
              <a:buFont typeface="Wingdings" pitchFamily="2" charset="2"/>
              <a:buChar char="§"/>
            </a:pPr>
            <a:r>
              <a:rPr lang="en-US" sz="1800" dirty="0">
                <a:effectLst>
                  <a:outerShdw sx="0" sy="0">
                    <a:srgbClr val="000000"/>
                  </a:outerShdw>
                </a:effectLst>
              </a:rPr>
              <a:t>No arrangements on private meetings by Government servant.</a:t>
            </a:r>
            <a:endParaRPr lang="en-IN" sz="1800" dirty="0">
              <a:effectLst>
                <a:outerShdw sx="0" sy="0">
                  <a:srgbClr val="000000"/>
                </a:outerShdw>
              </a:effectLst>
            </a:endParaRPr>
          </a:p>
          <a:p>
            <a:pPr marL="425052" indent="-285750" algn="just" fontAlgn="base">
              <a:lnSpc>
                <a:spcPct val="150000"/>
              </a:lnSpc>
              <a:buFont typeface="Wingdings" pitchFamily="2" charset="2"/>
              <a:buChar char="§"/>
            </a:pPr>
            <a:r>
              <a:rPr lang="en-US" sz="1800" dirty="0">
                <a:effectLst>
                  <a:outerShdw sx="0" sy="0">
                    <a:srgbClr val="000000"/>
                  </a:outerShdw>
                </a:effectLst>
              </a:rPr>
              <a:t>Expenses on private meetings/journeys will be borne privately.</a:t>
            </a:r>
          </a:p>
          <a:p>
            <a:pPr marL="425052" indent="-285750" algn="just" fontAlgn="base">
              <a:lnSpc>
                <a:spcPct val="150000"/>
              </a:lnSpc>
              <a:buFont typeface="Wingdings" pitchFamily="2" charset="2"/>
              <a:buChar char="§"/>
            </a:pPr>
            <a:r>
              <a:rPr lang="en-US" sz="1800" dirty="0">
                <a:effectLst>
                  <a:outerShdw sx="0" sy="0">
                    <a:srgbClr val="000000"/>
                  </a:outerShdw>
                </a:effectLst>
              </a:rPr>
              <a:t>No honors at any official function on special occasions.</a:t>
            </a:r>
            <a:endParaRPr lang="en-IN" sz="1800" dirty="0">
              <a:effectLst>
                <a:outerShdw sx="0" sy="0">
                  <a:srgbClr val="000000"/>
                </a:outerShdw>
              </a:effectLst>
            </a:endParaRPr>
          </a:p>
          <a:p>
            <a:pPr marL="425052" indent="-285750" algn="just" fontAlgn="base">
              <a:lnSpc>
                <a:spcPct val="150000"/>
              </a:lnSpc>
              <a:buFont typeface="Wingdings" pitchFamily="2" charset="2"/>
              <a:buChar char="§"/>
            </a:pPr>
            <a:r>
              <a:rPr lang="en-US" sz="1800" dirty="0">
                <a:effectLst>
                  <a:outerShdw sx="0" sy="0">
                    <a:srgbClr val="000000"/>
                  </a:outerShdw>
                </a:effectLst>
              </a:rPr>
              <a:t>Ban on use of official vehicles/pilot car for campaigning. </a:t>
            </a:r>
            <a:endParaRPr lang="en-IN" sz="1800" dirty="0">
              <a:effectLst>
                <a:outerShdw sx="0" sy="0">
                  <a:srgbClr val="000000"/>
                </a:outerShdw>
              </a:effectLst>
            </a:endParaRPr>
          </a:p>
          <a:p>
            <a:pPr marL="425052" indent="-285750" algn="just" fontAlgn="base">
              <a:lnSpc>
                <a:spcPct val="150000"/>
              </a:lnSpc>
              <a:buFont typeface="Wingdings" pitchFamily="2" charset="2"/>
              <a:buChar char="§"/>
            </a:pPr>
            <a:r>
              <a:rPr lang="en-US" sz="1800" dirty="0" smtClean="0">
                <a:effectLst>
                  <a:outerShdw sx="0" sy="0">
                    <a:srgbClr val="000000"/>
                  </a:outerShdw>
                </a:effectLst>
              </a:rPr>
              <a:t>Meetings/Tours </a:t>
            </a:r>
            <a:r>
              <a:rPr lang="en-US" sz="1800" dirty="0">
                <a:effectLst>
                  <a:outerShdw sx="0" sy="0">
                    <a:srgbClr val="000000"/>
                  </a:outerShdw>
                </a:effectLst>
              </a:rPr>
              <a:t>on emergent situations in Constituency allowed</a:t>
            </a:r>
            <a:endParaRPr lang="en-IN" sz="1800" dirty="0">
              <a:effectLst>
                <a:outerShdw sx="0" sy="0">
                  <a:srgbClr val="000000"/>
                </a:outerShdw>
              </a:effectLst>
            </a:endParaRPr>
          </a:p>
          <a:p>
            <a:pPr marL="425052" indent="-285750" algn="just" fontAlgn="base">
              <a:lnSpc>
                <a:spcPct val="150000"/>
              </a:lnSpc>
              <a:buFont typeface="Wingdings" pitchFamily="2" charset="2"/>
              <a:buChar char="§"/>
            </a:pPr>
            <a:r>
              <a:rPr lang="en-US" sz="1800" dirty="0" smtClean="0">
                <a:effectLst>
                  <a:outerShdw sx="0" sy="0">
                    <a:srgbClr val="000000"/>
                  </a:outerShdw>
                </a:effectLst>
              </a:rPr>
              <a:t>PM </a:t>
            </a:r>
            <a:r>
              <a:rPr lang="en-US" sz="1800" dirty="0">
                <a:effectLst>
                  <a:outerShdw sx="0" sy="0">
                    <a:srgbClr val="000000"/>
                  </a:outerShdw>
                </a:effectLst>
              </a:rPr>
              <a:t>is exempted from above restrictions.</a:t>
            </a:r>
            <a:endParaRPr lang="en-IN" sz="1800" dirty="0">
              <a:effectLst>
                <a:outerShdw sx="0" sy="0">
                  <a:srgbClr val="000000"/>
                </a:outerShdw>
              </a:effectLst>
            </a:endParaRPr>
          </a:p>
          <a:p>
            <a:pPr marL="486966" indent="-285750" algn="just" fontAlgn="base">
              <a:lnSpc>
                <a:spcPct val="150000"/>
              </a:lnSpc>
            </a:pPr>
            <a:endParaRPr lang="en-US" sz="1600" dirty="0"/>
          </a:p>
        </p:txBody>
      </p:sp>
    </p:spTree>
    <p:extLst>
      <p:ext uri="{BB962C8B-B14F-4D97-AF65-F5344CB8AC3E}">
        <p14:creationId xmlns:p14="http://schemas.microsoft.com/office/powerpoint/2010/main" val="595484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508062" y="0"/>
            <a:ext cx="6462600" cy="85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t>Key Provisions</a:t>
            </a:r>
            <a:endParaRPr dirty="0"/>
          </a:p>
        </p:txBody>
      </p:sp>
      <p:sp>
        <p:nvSpPr>
          <p:cNvPr id="126" name="Google Shape;126;p1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sp>
        <p:nvSpPr>
          <p:cNvPr id="2" name="Content Placeholder 2">
            <a:extLst>
              <a:ext uri="{FF2B5EF4-FFF2-40B4-BE49-F238E27FC236}">
                <a16:creationId xmlns:a16="http://schemas.microsoft.com/office/drawing/2014/main" id="{40BAA1D5-7E43-9296-2CA6-39EBE456EFA6}"/>
              </a:ext>
            </a:extLst>
          </p:cNvPr>
          <p:cNvSpPr txBox="1">
            <a:spLocks/>
          </p:cNvSpPr>
          <p:nvPr/>
        </p:nvSpPr>
        <p:spPr>
          <a:xfrm>
            <a:off x="114725" y="771825"/>
            <a:ext cx="9029275" cy="374932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chemeClr val="accent6"/>
              </a:buClr>
              <a:buSzPts val="1800"/>
              <a:buFont typeface="Wingdings" pitchFamily="2" charset="2"/>
              <a:buChar char="q"/>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marL="267891" indent="-198835" fontAlgn="base">
              <a:lnSpc>
                <a:spcPct val="150000"/>
              </a:lnSpc>
              <a:buFont typeface="Wingdings" pitchFamily="2" charset="2"/>
              <a:buNone/>
            </a:pPr>
            <a:r>
              <a:rPr lang="en-US" sz="2000" b="1" i="1" dirty="0"/>
              <a:t>Part-I General Conduct</a:t>
            </a:r>
            <a:r>
              <a:rPr lang="en-US" sz="2000" b="1" dirty="0"/>
              <a:t>:  </a:t>
            </a:r>
          </a:p>
          <a:p>
            <a:pPr marL="267891" indent="-198835" fontAlgn="base">
              <a:lnSpc>
                <a:spcPct val="150000"/>
              </a:lnSpc>
              <a:buFont typeface="Wingdings" pitchFamily="2" charset="2"/>
              <a:buNone/>
            </a:pPr>
            <a:r>
              <a:rPr lang="en-US" sz="2000" b="1" dirty="0"/>
              <a:t>   </a:t>
            </a:r>
            <a:r>
              <a:rPr lang="en-US" sz="2000" dirty="0"/>
              <a:t>Criticism of political parties must be limited to their policies and </a:t>
            </a:r>
            <a:r>
              <a:rPr lang="en-US" sz="2000" dirty="0" err="1"/>
              <a:t>programmes</a:t>
            </a:r>
            <a:r>
              <a:rPr lang="en-US" sz="2000" dirty="0"/>
              <a:t>, past record and work.  Following activities are prohibited: </a:t>
            </a:r>
          </a:p>
          <a:p>
            <a:pPr marL="551259" fontAlgn="base">
              <a:lnSpc>
                <a:spcPct val="150000"/>
              </a:lnSpc>
            </a:pPr>
            <a:r>
              <a:rPr lang="en-US" sz="2000" dirty="0"/>
              <a:t>Using caste and communal feelings to secure votes,</a:t>
            </a:r>
          </a:p>
          <a:p>
            <a:pPr marL="551259" fontAlgn="base">
              <a:lnSpc>
                <a:spcPct val="150000"/>
              </a:lnSpc>
            </a:pPr>
            <a:r>
              <a:rPr lang="en-US" sz="2000" dirty="0"/>
              <a:t>Criticizing candidates on the basis of unverified reports,</a:t>
            </a:r>
          </a:p>
          <a:p>
            <a:pPr marL="551259" fontAlgn="base">
              <a:lnSpc>
                <a:spcPct val="150000"/>
              </a:lnSpc>
            </a:pPr>
            <a:r>
              <a:rPr lang="en-US" sz="2000" dirty="0"/>
              <a:t>Bribing or intimidation of voters, and </a:t>
            </a:r>
          </a:p>
          <a:p>
            <a:pPr marL="551259" algn="just" fontAlgn="base">
              <a:lnSpc>
                <a:spcPct val="150000"/>
              </a:lnSpc>
            </a:pPr>
            <a:r>
              <a:rPr lang="en-US" sz="2000" dirty="0"/>
              <a:t>Organizing demonstrations or picketing outside houses of persons to protest against their opinions.</a:t>
            </a:r>
            <a:endParaRPr lang="en-IN" sz="2000" dirty="0"/>
          </a:p>
          <a:p>
            <a:pPr marL="266700" indent="-197644" algn="just" fontAlgn="base">
              <a:lnSpc>
                <a:spcPct val="150000"/>
              </a:lnSpc>
              <a:buFont typeface="Arial" panose="020B0604020202020204" pitchFamily="34" charset="0"/>
              <a:buChar char="•"/>
            </a:pPr>
            <a:endParaRPr lang="en-IN" sz="2000" dirty="0"/>
          </a:p>
        </p:txBody>
      </p:sp>
    </p:spTree>
    <p:extLst>
      <p:ext uri="{BB962C8B-B14F-4D97-AF65-F5344CB8AC3E}">
        <p14:creationId xmlns:p14="http://schemas.microsoft.com/office/powerpoint/2010/main" val="134411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508062" y="0"/>
            <a:ext cx="6462600" cy="857400"/>
          </a:xfrm>
          <a:prstGeom prst="rect">
            <a:avLst/>
          </a:prstGeom>
        </p:spPr>
        <p:txBody>
          <a:bodyPr spcFirstLastPara="1" wrap="square" lIns="91425" tIns="91425" rIns="91425" bIns="91425" anchor="b" anchorCtr="0">
            <a:noAutofit/>
          </a:bodyPr>
          <a:lstStyle/>
          <a:p>
            <a:pPr marL="267891" indent="-198835" defTabSz="402431" fontAlgn="base"/>
            <a:r>
              <a:rPr lang="en-US" sz="3200" dirty="0"/>
              <a:t>MCC for Party in Power</a:t>
            </a:r>
          </a:p>
        </p:txBody>
      </p:sp>
      <p:sp>
        <p:nvSpPr>
          <p:cNvPr id="126" name="Google Shape;126;p1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20</a:t>
            </a:fld>
            <a:endParaRPr/>
          </a:p>
        </p:txBody>
      </p:sp>
      <p:sp>
        <p:nvSpPr>
          <p:cNvPr id="2" name="Title 8">
            <a:extLst>
              <a:ext uri="{FF2B5EF4-FFF2-40B4-BE49-F238E27FC236}">
                <a16:creationId xmlns:a16="http://schemas.microsoft.com/office/drawing/2014/main" id="{BA1DC75F-57E6-7D6B-F8D5-5F3977C2E5A7}"/>
              </a:ext>
            </a:extLst>
          </p:cNvPr>
          <p:cNvSpPr txBox="1">
            <a:spLocks/>
          </p:cNvSpPr>
          <p:nvPr/>
        </p:nvSpPr>
        <p:spPr>
          <a:xfrm>
            <a:off x="0" y="791184"/>
            <a:ext cx="9144000" cy="42192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chemeClr val="accent6"/>
              </a:buClr>
              <a:buSzPts val="1800"/>
              <a:buFont typeface="Wingdings" pitchFamily="2" charset="2"/>
              <a:buChar char="q"/>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marL="484584" indent="-285750" algn="just" fontAlgn="base">
              <a:lnSpc>
                <a:spcPct val="150000"/>
              </a:lnSpc>
              <a:buFont typeface="Wingdings" pitchFamily="2" charset="2"/>
              <a:buChar char="§"/>
            </a:pPr>
            <a:r>
              <a:rPr lang="en-US" sz="1600" dirty="0" smtClean="0">
                <a:effectLst>
                  <a:outerShdw sx="0" sy="0">
                    <a:srgbClr val="000000"/>
                  </a:outerShdw>
                </a:effectLst>
              </a:rPr>
              <a:t>No </a:t>
            </a:r>
            <a:r>
              <a:rPr lang="en-US" sz="1600" dirty="0">
                <a:effectLst>
                  <a:outerShdw sx="0" sy="0">
                    <a:srgbClr val="000000"/>
                  </a:outerShdw>
                </a:effectLst>
              </a:rPr>
              <a:t>sanction of grant/payment out of discretionary fund.</a:t>
            </a:r>
            <a:endParaRPr lang="en-IN" sz="1600" dirty="0">
              <a:effectLst>
                <a:outerShdw sx="0" sy="0">
                  <a:srgbClr val="000000"/>
                </a:outerShdw>
              </a:effectLst>
            </a:endParaRPr>
          </a:p>
          <a:p>
            <a:pPr marL="484584" indent="-285750" algn="just" fontAlgn="base">
              <a:lnSpc>
                <a:spcPct val="150000"/>
              </a:lnSpc>
              <a:buFont typeface="Wingdings" pitchFamily="2" charset="2"/>
              <a:buChar char="§"/>
            </a:pPr>
            <a:r>
              <a:rPr lang="en-US" sz="1600" dirty="0" smtClean="0">
                <a:effectLst>
                  <a:outerShdw sx="0" sy="0">
                    <a:srgbClr val="000000"/>
                  </a:outerShdw>
                </a:effectLst>
              </a:rPr>
              <a:t>Announcement </a:t>
            </a:r>
            <a:r>
              <a:rPr lang="en-US" sz="1600" dirty="0">
                <a:effectLst>
                  <a:outerShdw sx="0" sy="0">
                    <a:srgbClr val="000000"/>
                  </a:outerShdw>
                </a:effectLst>
              </a:rPr>
              <a:t>of new project/</a:t>
            </a:r>
            <a:r>
              <a:rPr lang="en-US" sz="1600" dirty="0" err="1">
                <a:effectLst>
                  <a:outerShdw sx="0" sy="0">
                    <a:srgbClr val="000000"/>
                  </a:outerShdw>
                </a:effectLst>
              </a:rPr>
              <a:t>programme</a:t>
            </a:r>
            <a:r>
              <a:rPr lang="en-US" sz="1600" dirty="0">
                <a:effectLst>
                  <a:outerShdw sx="0" sy="0">
                    <a:srgbClr val="000000"/>
                  </a:outerShdw>
                </a:effectLst>
              </a:rPr>
              <a:t>/financial grant which have effect of influencing the voters is prohibited.</a:t>
            </a:r>
          </a:p>
          <a:p>
            <a:pPr marL="484584" indent="-285750" algn="just" fontAlgn="base">
              <a:lnSpc>
                <a:spcPct val="150000"/>
              </a:lnSpc>
              <a:buFont typeface="Wingdings" pitchFamily="2" charset="2"/>
              <a:buChar char="§"/>
            </a:pPr>
            <a:r>
              <a:rPr lang="en-US" sz="1600" dirty="0">
                <a:effectLst>
                  <a:outerShdw sx="0" sy="0">
                    <a:srgbClr val="000000"/>
                  </a:outerShdw>
                </a:effectLst>
              </a:rPr>
              <a:t>Following types of existing works can be continued without reference to the Commission.</a:t>
            </a:r>
          </a:p>
          <a:p>
            <a:pPr marL="621506" indent="-285750" algn="just" fontAlgn="base">
              <a:lnSpc>
                <a:spcPct val="150000"/>
              </a:lnSpc>
              <a:buFontTx/>
              <a:buChar char="-"/>
            </a:pPr>
            <a:r>
              <a:rPr lang="en-US" sz="1600" dirty="0">
                <a:effectLst>
                  <a:outerShdw sx="0" sy="0">
                    <a:srgbClr val="000000"/>
                  </a:outerShdw>
                </a:effectLst>
              </a:rPr>
              <a:t>Work projects already started on ground before </a:t>
            </a:r>
            <a:r>
              <a:rPr lang="en-US" sz="1600" dirty="0" smtClean="0">
                <a:effectLst>
                  <a:outerShdw sx="0" sy="0">
                    <a:srgbClr val="000000"/>
                  </a:outerShdw>
                </a:effectLst>
              </a:rPr>
              <a:t>MCC</a:t>
            </a:r>
            <a:r>
              <a:rPr lang="en-US" sz="1600" dirty="0">
                <a:effectLst>
                  <a:outerShdw sx="0" sy="0">
                    <a:srgbClr val="000000"/>
                  </a:outerShdw>
                </a:effectLst>
              </a:rPr>
              <a:t>, after obtaining necessary sanction</a:t>
            </a:r>
          </a:p>
          <a:p>
            <a:pPr marL="621506" indent="-285750" algn="just" fontAlgn="base">
              <a:lnSpc>
                <a:spcPct val="150000"/>
              </a:lnSpc>
              <a:buFontTx/>
              <a:buChar char="-"/>
            </a:pPr>
            <a:r>
              <a:rPr lang="en-US" sz="1600" dirty="0">
                <a:effectLst>
                  <a:outerShdw sx="0" sy="0">
                    <a:srgbClr val="000000"/>
                  </a:outerShdw>
                </a:effectLst>
              </a:rPr>
              <a:t>Benefits to beneficiaries already identified by name, under schemes like MGNREGA etc.</a:t>
            </a:r>
          </a:p>
          <a:p>
            <a:pPr marL="621506" indent="-285750" algn="just" fontAlgn="base">
              <a:lnSpc>
                <a:spcPct val="150000"/>
              </a:lnSpc>
              <a:buFontTx/>
              <a:buChar char="-"/>
            </a:pPr>
            <a:r>
              <a:rPr lang="en-US" sz="1600" dirty="0">
                <a:effectLst>
                  <a:outerShdw sx="0" sy="0">
                    <a:srgbClr val="000000"/>
                  </a:outerShdw>
                </a:effectLst>
              </a:rPr>
              <a:t>Release of amount/remaining amount of the completed project</a:t>
            </a:r>
            <a:endParaRPr lang="en-IN" sz="1600" dirty="0"/>
          </a:p>
          <a:p>
            <a:pPr marL="484584" indent="-285750" algn="just" fontAlgn="base">
              <a:lnSpc>
                <a:spcPct val="150000"/>
              </a:lnSpc>
              <a:buFont typeface="Wingdings" pitchFamily="2" charset="2"/>
              <a:buChar char="§"/>
            </a:pPr>
            <a:r>
              <a:rPr lang="en-US" sz="1600" dirty="0">
                <a:effectLst>
                  <a:outerShdw sx="0" sy="0">
                    <a:srgbClr val="000000"/>
                  </a:outerShdw>
                </a:effectLst>
              </a:rPr>
              <a:t>Commission’s prior approval needed for announcement of relief </a:t>
            </a:r>
            <a:r>
              <a:rPr lang="en-US" sz="1600" dirty="0" err="1">
                <a:effectLst>
                  <a:outerShdw sx="0" sy="0">
                    <a:srgbClr val="000000"/>
                  </a:outerShdw>
                </a:effectLst>
              </a:rPr>
              <a:t>programmes</a:t>
            </a:r>
            <a:r>
              <a:rPr lang="en-US" sz="1600" dirty="0">
                <a:effectLst>
                  <a:outerShdw sx="0" sy="0">
                    <a:srgbClr val="000000"/>
                  </a:outerShdw>
                </a:effectLst>
              </a:rPr>
              <a:t>.</a:t>
            </a:r>
            <a:endParaRPr lang="en-IN" sz="1600" dirty="0">
              <a:effectLst>
                <a:outerShdw sx="0" sy="0">
                  <a:srgbClr val="000000"/>
                </a:outerShdw>
              </a:effectLst>
            </a:endParaRPr>
          </a:p>
          <a:p>
            <a:pPr marL="484584" indent="-285750" algn="just" fontAlgn="base">
              <a:lnSpc>
                <a:spcPct val="150000"/>
              </a:lnSpc>
              <a:buFont typeface="Wingdings" pitchFamily="2" charset="2"/>
              <a:buChar char="§"/>
            </a:pPr>
            <a:r>
              <a:rPr lang="en-US" sz="1600" dirty="0">
                <a:effectLst>
                  <a:outerShdw sx="0" sy="0">
                    <a:srgbClr val="000000"/>
                  </a:outerShdw>
                </a:effectLst>
              </a:rPr>
              <a:t>Emergency relief work can be taken.</a:t>
            </a:r>
            <a:endParaRPr lang="en-IN" sz="1600" dirty="0">
              <a:effectLst>
                <a:outerShdw sx="0" sy="0">
                  <a:srgbClr val="000000"/>
                </a:outerShdw>
              </a:effectLst>
            </a:endParaRPr>
          </a:p>
          <a:p>
            <a:pPr marL="377825" lvl="0" indent="-285750" defTabSz="536575" fontAlgn="base">
              <a:lnSpc>
                <a:spcPct val="150000"/>
              </a:lnSpc>
            </a:pPr>
            <a:endParaRPr lang="en-IN" sz="1600" b="1" dirty="0"/>
          </a:p>
        </p:txBody>
      </p:sp>
    </p:spTree>
    <p:extLst>
      <p:ext uri="{BB962C8B-B14F-4D97-AF65-F5344CB8AC3E}">
        <p14:creationId xmlns:p14="http://schemas.microsoft.com/office/powerpoint/2010/main" val="2899522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508062" y="0"/>
            <a:ext cx="6462600" cy="857400"/>
          </a:xfrm>
          <a:prstGeom prst="rect">
            <a:avLst/>
          </a:prstGeom>
        </p:spPr>
        <p:txBody>
          <a:bodyPr spcFirstLastPara="1" wrap="square" lIns="91425" tIns="91425" rIns="91425" bIns="91425" anchor="b" anchorCtr="0">
            <a:noAutofit/>
          </a:bodyPr>
          <a:lstStyle/>
          <a:p>
            <a:pPr marL="267891" indent="-198835" defTabSz="402431" fontAlgn="base"/>
            <a:r>
              <a:rPr lang="en-US" sz="3200" dirty="0"/>
              <a:t>MCC for Party in Power</a:t>
            </a:r>
          </a:p>
        </p:txBody>
      </p:sp>
      <p:sp>
        <p:nvSpPr>
          <p:cNvPr id="126" name="Google Shape;126;p1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21</a:t>
            </a:fld>
            <a:endParaRPr/>
          </a:p>
        </p:txBody>
      </p:sp>
      <p:sp>
        <p:nvSpPr>
          <p:cNvPr id="2" name="Title 8">
            <a:extLst>
              <a:ext uri="{FF2B5EF4-FFF2-40B4-BE49-F238E27FC236}">
                <a16:creationId xmlns:a16="http://schemas.microsoft.com/office/drawing/2014/main" id="{BA1DC75F-57E6-7D6B-F8D5-5F3977C2E5A7}"/>
              </a:ext>
            </a:extLst>
          </p:cNvPr>
          <p:cNvSpPr txBox="1">
            <a:spLocks/>
          </p:cNvSpPr>
          <p:nvPr/>
        </p:nvSpPr>
        <p:spPr>
          <a:xfrm>
            <a:off x="0" y="791184"/>
            <a:ext cx="9144000" cy="42192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chemeClr val="accent6"/>
              </a:buClr>
              <a:buSzPts val="1800"/>
              <a:buFont typeface="Wingdings" pitchFamily="2" charset="2"/>
              <a:buChar char="q"/>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marL="421481" indent="-285750" algn="just" fontAlgn="base">
              <a:lnSpc>
                <a:spcPct val="150000"/>
              </a:lnSpc>
            </a:pPr>
            <a:r>
              <a:rPr lang="en-US" sz="1600" dirty="0">
                <a:effectLst>
                  <a:outerShdw sx="0" sy="0">
                    <a:srgbClr val="000000"/>
                  </a:outerShdw>
                </a:effectLst>
              </a:rPr>
              <a:t>Administrative Matters- </a:t>
            </a:r>
          </a:p>
          <a:p>
            <a:pPr marL="484584" indent="-285750" algn="just" fontAlgn="base">
              <a:lnSpc>
                <a:spcPct val="150000"/>
              </a:lnSpc>
              <a:buFont typeface="Wingdings" pitchFamily="2" charset="2"/>
              <a:buChar char="§"/>
            </a:pPr>
            <a:r>
              <a:rPr lang="en-US" sz="1600" dirty="0">
                <a:effectLst>
                  <a:outerShdw sx="0" sy="0">
                    <a:srgbClr val="000000"/>
                  </a:outerShdw>
                </a:effectLst>
              </a:rPr>
              <a:t>Regular recruitment/promotion through UPSC/SSC allowed.</a:t>
            </a:r>
          </a:p>
          <a:p>
            <a:pPr marL="484584" indent="-285750" algn="just" fontAlgn="base">
              <a:lnSpc>
                <a:spcPct val="150000"/>
              </a:lnSpc>
              <a:buFont typeface="Wingdings" pitchFamily="2" charset="2"/>
              <a:buChar char="§"/>
            </a:pPr>
            <a:r>
              <a:rPr lang="en-US" sz="1600" dirty="0">
                <a:effectLst>
                  <a:outerShdw sx="0" sy="0">
                    <a:srgbClr val="000000"/>
                  </a:outerShdw>
                </a:effectLst>
              </a:rPr>
              <a:t>Regular promotions on the basis of DPCs permitted</a:t>
            </a:r>
          </a:p>
          <a:p>
            <a:pPr marL="484584" indent="-285750" algn="just" fontAlgn="base">
              <a:lnSpc>
                <a:spcPct val="150000"/>
              </a:lnSpc>
              <a:buFont typeface="Wingdings" pitchFamily="2" charset="2"/>
              <a:buChar char="§"/>
            </a:pPr>
            <a:r>
              <a:rPr lang="en-US" sz="1600" dirty="0">
                <a:effectLst>
                  <a:outerShdw sx="0" sy="0">
                    <a:srgbClr val="000000"/>
                  </a:outerShdw>
                </a:effectLst>
              </a:rPr>
              <a:t>Prior clearance for recruitment </a:t>
            </a:r>
            <a:r>
              <a:rPr lang="en-US" sz="1600" dirty="0" smtClean="0">
                <a:effectLst>
                  <a:outerShdw sx="0" sy="0">
                    <a:srgbClr val="000000"/>
                  </a:outerShdw>
                </a:effectLst>
              </a:rPr>
              <a:t>through </a:t>
            </a:r>
            <a:r>
              <a:rPr lang="en-US" sz="1600" dirty="0">
                <a:effectLst>
                  <a:outerShdw sx="0" sy="0">
                    <a:srgbClr val="000000"/>
                  </a:outerShdw>
                </a:effectLst>
              </a:rPr>
              <a:t>non-statutory bodies required.</a:t>
            </a:r>
            <a:endParaRPr lang="en-IN" sz="1600" dirty="0">
              <a:effectLst>
                <a:outerShdw sx="0" sy="0">
                  <a:srgbClr val="000000"/>
                </a:outerShdw>
              </a:effectLst>
            </a:endParaRPr>
          </a:p>
          <a:p>
            <a:pPr marL="421481" indent="-285750" algn="just" fontAlgn="base">
              <a:lnSpc>
                <a:spcPct val="150000"/>
              </a:lnSpc>
            </a:pPr>
            <a:r>
              <a:rPr lang="en-US" sz="1600" dirty="0">
                <a:effectLst>
                  <a:outerShdw sx="0" sy="0">
                    <a:srgbClr val="000000"/>
                  </a:outerShdw>
                </a:effectLst>
              </a:rPr>
              <a:t>Publicity</a:t>
            </a:r>
          </a:p>
          <a:p>
            <a:pPr marL="484584" indent="-285750" algn="just" fontAlgn="base">
              <a:lnSpc>
                <a:spcPct val="150000"/>
              </a:lnSpc>
              <a:buFont typeface="Wingdings" pitchFamily="2" charset="2"/>
              <a:buChar char="§"/>
            </a:pPr>
            <a:r>
              <a:rPr lang="en-US" sz="1600" dirty="0">
                <a:effectLst>
                  <a:outerShdw sx="0" sy="0">
                    <a:srgbClr val="000000"/>
                  </a:outerShdw>
                </a:effectLst>
              </a:rPr>
              <a:t>No </a:t>
            </a:r>
            <a:r>
              <a:rPr lang="en-US" sz="1600" dirty="0" smtClean="0">
                <a:effectLst>
                  <a:outerShdw sx="0" sy="0">
                    <a:srgbClr val="000000"/>
                  </a:outerShdw>
                </a:effectLst>
              </a:rPr>
              <a:t>hoarding/advertisement </a:t>
            </a:r>
            <a:r>
              <a:rPr lang="en-US" sz="1600" dirty="0">
                <a:effectLst>
                  <a:outerShdw sx="0" sy="0">
                    <a:srgbClr val="000000"/>
                  </a:outerShdw>
                </a:effectLst>
              </a:rPr>
              <a:t>at the </a:t>
            </a:r>
            <a:r>
              <a:rPr lang="en-US" sz="1600" dirty="0" smtClean="0">
                <a:effectLst>
                  <a:outerShdw sx="0" sy="0">
                    <a:srgbClr val="000000"/>
                  </a:outerShdw>
                </a:effectLst>
              </a:rPr>
              <a:t>cost </a:t>
            </a:r>
            <a:r>
              <a:rPr lang="en-US" sz="1600" dirty="0">
                <a:effectLst>
                  <a:outerShdw sx="0" sy="0">
                    <a:srgbClr val="000000"/>
                  </a:outerShdw>
                </a:effectLst>
              </a:rPr>
              <a:t>of public exchequer, though there is no objection to publication of photographs/messages related to departed leaders.</a:t>
            </a:r>
            <a:endParaRPr lang="en-IN" sz="1600" dirty="0">
              <a:effectLst>
                <a:outerShdw sx="0" sy="0">
                  <a:srgbClr val="000000"/>
                </a:outerShdw>
              </a:effectLst>
            </a:endParaRPr>
          </a:p>
          <a:p>
            <a:pPr marL="377825" lvl="0" indent="-285750" defTabSz="536575" fontAlgn="base">
              <a:lnSpc>
                <a:spcPct val="150000"/>
              </a:lnSpc>
            </a:pPr>
            <a:endParaRPr lang="en-IN" sz="1600" b="1" dirty="0"/>
          </a:p>
        </p:txBody>
      </p:sp>
    </p:spTree>
    <p:extLst>
      <p:ext uri="{BB962C8B-B14F-4D97-AF65-F5344CB8AC3E}">
        <p14:creationId xmlns:p14="http://schemas.microsoft.com/office/powerpoint/2010/main" val="624582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508062" y="0"/>
            <a:ext cx="6462600" cy="857400"/>
          </a:xfrm>
          <a:prstGeom prst="rect">
            <a:avLst/>
          </a:prstGeom>
        </p:spPr>
        <p:txBody>
          <a:bodyPr spcFirstLastPara="1" wrap="square" lIns="91425" tIns="91425" rIns="91425" bIns="91425" anchor="b" anchorCtr="0">
            <a:noAutofit/>
          </a:bodyPr>
          <a:lstStyle/>
          <a:p>
            <a:pPr marL="267891" indent="-198835" defTabSz="402431" fontAlgn="base"/>
            <a:r>
              <a:rPr lang="en-US" sz="3200" dirty="0"/>
              <a:t>MCC for Party in Power</a:t>
            </a:r>
          </a:p>
        </p:txBody>
      </p:sp>
      <p:sp>
        <p:nvSpPr>
          <p:cNvPr id="126" name="Google Shape;126;p1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22</a:t>
            </a:fld>
            <a:endParaRPr/>
          </a:p>
        </p:txBody>
      </p:sp>
      <p:sp>
        <p:nvSpPr>
          <p:cNvPr id="2" name="Title 8">
            <a:extLst>
              <a:ext uri="{FF2B5EF4-FFF2-40B4-BE49-F238E27FC236}">
                <a16:creationId xmlns:a16="http://schemas.microsoft.com/office/drawing/2014/main" id="{BA1DC75F-57E6-7D6B-F8D5-5F3977C2E5A7}"/>
              </a:ext>
            </a:extLst>
          </p:cNvPr>
          <p:cNvSpPr txBox="1">
            <a:spLocks/>
          </p:cNvSpPr>
          <p:nvPr/>
        </p:nvSpPr>
        <p:spPr>
          <a:xfrm>
            <a:off x="0" y="791184"/>
            <a:ext cx="9144000" cy="42192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chemeClr val="accent6"/>
              </a:buClr>
              <a:buSzPts val="1800"/>
              <a:buFont typeface="Wingdings" pitchFamily="2" charset="2"/>
              <a:buChar char="q"/>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marL="285750" indent="-285750" algn="just">
              <a:lnSpc>
                <a:spcPct val="150000"/>
              </a:lnSpc>
            </a:pPr>
            <a:r>
              <a:rPr lang="en-US" sz="1600" dirty="0"/>
              <a:t>The Govt. advertisements of various kinds including the ones on accomplishments and achievements on special occasions like Republic Day, Independence day, etc., shall be regulated as follows:-</a:t>
            </a:r>
          </a:p>
          <a:p>
            <a:pPr marL="733425" indent="-285750" algn="just">
              <a:lnSpc>
                <a:spcPct val="150000"/>
              </a:lnSpc>
              <a:buFont typeface="Wingdings" pitchFamily="2" charset="2"/>
              <a:buChar char="§"/>
            </a:pPr>
            <a:r>
              <a:rPr lang="en-US" sz="1600" dirty="0"/>
              <a:t>Advertisement of general nature in connection with specific occasions of importance may be published. However, such publishing shall be restricted to the dates coinciding with the special occasion only, and it shall not be published on other days. </a:t>
            </a:r>
          </a:p>
          <a:p>
            <a:pPr marL="733425" indent="-285750" algn="just">
              <a:lnSpc>
                <a:spcPct val="150000"/>
              </a:lnSpc>
              <a:buFont typeface="Wingdings" pitchFamily="2" charset="2"/>
              <a:buChar char="§"/>
            </a:pPr>
            <a:r>
              <a:rPr lang="en-US" sz="1600" dirty="0"/>
              <a:t>The advertisement shall not bear photographs of any Minister and other political functionaries.</a:t>
            </a:r>
          </a:p>
          <a:p>
            <a:pPr marL="285750" indent="-285750" algn="just">
              <a:lnSpc>
                <a:spcPct val="150000"/>
              </a:lnSpc>
            </a:pPr>
            <a:r>
              <a:rPr lang="en-US" sz="1600" dirty="0"/>
              <a:t>All references to Ministers, Politicians or Political Parties available on such State Government /Central Government ‘s official websites, shall be taken off/ purged of. </a:t>
            </a:r>
            <a:endParaRPr lang="en-IN" sz="1600" dirty="0"/>
          </a:p>
          <a:p>
            <a:pPr marL="377825" lvl="0" indent="-285750" defTabSz="536575" fontAlgn="base">
              <a:lnSpc>
                <a:spcPct val="150000"/>
              </a:lnSpc>
            </a:pPr>
            <a:endParaRPr lang="en-IN" sz="1600" b="1" dirty="0"/>
          </a:p>
        </p:txBody>
      </p:sp>
    </p:spTree>
    <p:extLst>
      <p:ext uri="{BB962C8B-B14F-4D97-AF65-F5344CB8AC3E}">
        <p14:creationId xmlns:p14="http://schemas.microsoft.com/office/powerpoint/2010/main" val="40372103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508062" y="-132282"/>
            <a:ext cx="7635938" cy="857400"/>
          </a:xfrm>
          <a:prstGeom prst="rect">
            <a:avLst/>
          </a:prstGeom>
        </p:spPr>
        <p:txBody>
          <a:bodyPr spcFirstLastPara="1" wrap="square" lIns="91425" tIns="91425" rIns="91425" bIns="91425" anchor="b" anchorCtr="0">
            <a:noAutofit/>
          </a:bodyPr>
          <a:lstStyle/>
          <a:p>
            <a:pPr marL="267891" indent="-198835" defTabSz="402431" fontAlgn="base"/>
            <a:r>
              <a:rPr lang="en-US" sz="2400" dirty="0">
                <a:effectLst>
                  <a:outerShdw sx="0" sy="0">
                    <a:srgbClr val="000000"/>
                  </a:outerShdw>
                </a:effectLst>
              </a:rPr>
              <a:t>MCC for Political Parties/Candidates in general</a:t>
            </a:r>
            <a:endParaRPr lang="en-US" sz="2400" dirty="0"/>
          </a:p>
        </p:txBody>
      </p:sp>
      <p:sp>
        <p:nvSpPr>
          <p:cNvPr id="126" name="Google Shape;126;p1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23</a:t>
            </a:fld>
            <a:endParaRPr/>
          </a:p>
        </p:txBody>
      </p:sp>
      <p:sp>
        <p:nvSpPr>
          <p:cNvPr id="2" name="Title 8">
            <a:extLst>
              <a:ext uri="{FF2B5EF4-FFF2-40B4-BE49-F238E27FC236}">
                <a16:creationId xmlns:a16="http://schemas.microsoft.com/office/drawing/2014/main" id="{BA1DC75F-57E6-7D6B-F8D5-5F3977C2E5A7}"/>
              </a:ext>
            </a:extLst>
          </p:cNvPr>
          <p:cNvSpPr txBox="1">
            <a:spLocks/>
          </p:cNvSpPr>
          <p:nvPr/>
        </p:nvSpPr>
        <p:spPr>
          <a:xfrm>
            <a:off x="0" y="791184"/>
            <a:ext cx="9144000" cy="42192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chemeClr val="accent6"/>
              </a:buClr>
              <a:buSzPts val="1800"/>
              <a:buFont typeface="Wingdings" pitchFamily="2" charset="2"/>
              <a:buChar char="q"/>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marL="484584" indent="-285750" algn="just" fontAlgn="base">
              <a:lnSpc>
                <a:spcPct val="150000"/>
              </a:lnSpc>
            </a:pPr>
            <a:r>
              <a:rPr lang="en-US" sz="1600" dirty="0"/>
              <a:t>Criticism of other parties/candidates shall be confined to policies/</a:t>
            </a:r>
            <a:r>
              <a:rPr lang="en-US" sz="1600" dirty="0" err="1"/>
              <a:t>programmes</a:t>
            </a:r>
            <a:r>
              <a:rPr lang="en-US" sz="1600" dirty="0"/>
              <a:t>/past record.</a:t>
            </a:r>
            <a:endParaRPr lang="en-IN" sz="1600" dirty="0"/>
          </a:p>
          <a:p>
            <a:pPr marL="484584" indent="-285750" algn="just" fontAlgn="base">
              <a:lnSpc>
                <a:spcPct val="150000"/>
              </a:lnSpc>
            </a:pPr>
            <a:r>
              <a:rPr lang="en-US" sz="1600" dirty="0"/>
              <a:t>No criticism of private life/unverified allegation</a:t>
            </a:r>
            <a:endParaRPr lang="en-IN" sz="1600" dirty="0"/>
          </a:p>
          <a:p>
            <a:pPr marL="484584" indent="-285750" algn="just" fontAlgn="base">
              <a:lnSpc>
                <a:spcPct val="150000"/>
              </a:lnSpc>
            </a:pPr>
            <a:r>
              <a:rPr lang="en-US" sz="1600" dirty="0"/>
              <a:t>No appeal to caste/communal feelings</a:t>
            </a:r>
            <a:endParaRPr lang="en-IN" sz="1600" dirty="0"/>
          </a:p>
          <a:p>
            <a:pPr marL="484584" indent="-285750" algn="just" fontAlgn="base">
              <a:lnSpc>
                <a:spcPct val="150000"/>
              </a:lnSpc>
            </a:pPr>
            <a:r>
              <a:rPr lang="en-US" sz="1600" dirty="0"/>
              <a:t>Corrupt practices like bribery, intimidation, impersonation, canvassing within 100 meters of polling stations, holding public meetings during the period of 48 hours, transport/conveyance of voters to and fro polling stations should be avoided</a:t>
            </a:r>
          </a:p>
          <a:p>
            <a:pPr marL="415527" indent="-285750" algn="just" fontAlgn="base">
              <a:lnSpc>
                <a:spcPct val="150000"/>
              </a:lnSpc>
            </a:pPr>
            <a:r>
              <a:rPr lang="en-US" sz="1600" dirty="0"/>
              <a:t>No picketing/demonstration in front of houses of individuals</a:t>
            </a:r>
            <a:endParaRPr lang="en-IN" sz="1600" dirty="0"/>
          </a:p>
          <a:p>
            <a:pPr marL="415527" indent="-285750" algn="just" fontAlgn="base">
              <a:lnSpc>
                <a:spcPct val="150000"/>
              </a:lnSpc>
            </a:pPr>
            <a:r>
              <a:rPr lang="en-US" sz="1600" dirty="0"/>
              <a:t>No obstruction in meetings/processions organized by other parties.</a:t>
            </a:r>
          </a:p>
          <a:p>
            <a:pPr marL="377825" lvl="0" indent="-285750" defTabSz="536575" fontAlgn="base">
              <a:lnSpc>
                <a:spcPct val="150000"/>
              </a:lnSpc>
            </a:pPr>
            <a:endParaRPr lang="en-IN" sz="1600" b="1" dirty="0"/>
          </a:p>
        </p:txBody>
      </p:sp>
    </p:spTree>
    <p:extLst>
      <p:ext uri="{BB962C8B-B14F-4D97-AF65-F5344CB8AC3E}">
        <p14:creationId xmlns:p14="http://schemas.microsoft.com/office/powerpoint/2010/main" val="33012071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71600" y="35735"/>
            <a:ext cx="7772400" cy="857400"/>
          </a:xfrm>
          <a:prstGeom prst="rect">
            <a:avLst/>
          </a:prstGeom>
        </p:spPr>
        <p:txBody>
          <a:bodyPr spcFirstLastPara="1" wrap="square" lIns="91425" tIns="91425" rIns="91425" bIns="91425" anchor="b" anchorCtr="0">
            <a:noAutofit/>
          </a:bodyPr>
          <a:lstStyle/>
          <a:p>
            <a:pPr marL="267891" indent="-198835" defTabSz="402431" fontAlgn="base"/>
            <a:r>
              <a:rPr lang="en-US" sz="2000" dirty="0">
                <a:effectLst>
                  <a:outerShdw sx="0" sy="0">
                    <a:srgbClr val="000000"/>
                  </a:outerShdw>
                </a:effectLst>
              </a:rPr>
              <a:t>MCC for Political Parties/Candidates in </a:t>
            </a:r>
            <a:r>
              <a:rPr lang="en-US" sz="2000" dirty="0" smtClean="0">
                <a:effectLst>
                  <a:outerShdw sx="0" sy="0">
                    <a:srgbClr val="000000"/>
                  </a:outerShdw>
                </a:effectLst>
              </a:rPr>
              <a:t>general – use of vehicles – contd.</a:t>
            </a:r>
            <a:endParaRPr lang="en-US" sz="2000" dirty="0"/>
          </a:p>
        </p:txBody>
      </p:sp>
      <p:sp>
        <p:nvSpPr>
          <p:cNvPr id="126" name="Google Shape;126;p1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24</a:t>
            </a:fld>
            <a:endParaRPr/>
          </a:p>
        </p:txBody>
      </p:sp>
      <p:sp>
        <p:nvSpPr>
          <p:cNvPr id="2" name="Title 8">
            <a:extLst>
              <a:ext uri="{FF2B5EF4-FFF2-40B4-BE49-F238E27FC236}">
                <a16:creationId xmlns:a16="http://schemas.microsoft.com/office/drawing/2014/main" id="{BA1DC75F-57E6-7D6B-F8D5-5F3977C2E5A7}"/>
              </a:ext>
            </a:extLst>
          </p:cNvPr>
          <p:cNvSpPr txBox="1">
            <a:spLocks/>
          </p:cNvSpPr>
          <p:nvPr/>
        </p:nvSpPr>
        <p:spPr>
          <a:xfrm>
            <a:off x="0" y="893135"/>
            <a:ext cx="9144000" cy="411729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chemeClr val="accent6"/>
              </a:buClr>
              <a:buSzPts val="1800"/>
              <a:buFont typeface="Wingdings" pitchFamily="2" charset="2"/>
              <a:buChar char="q"/>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marL="415527" indent="-285750" algn="just" fontAlgn="base">
              <a:lnSpc>
                <a:spcPct val="150000"/>
              </a:lnSpc>
            </a:pPr>
            <a:r>
              <a:rPr lang="en-US" sz="1600" dirty="0" smtClean="0"/>
              <a:t>Each </a:t>
            </a:r>
            <a:r>
              <a:rPr lang="en-US" sz="1600" dirty="0"/>
              <a:t>contesting candidates will be permitted only three vehicles on the poll day.</a:t>
            </a:r>
          </a:p>
          <a:p>
            <a:pPr marL="415527" indent="-285750" algn="just" fontAlgn="base">
              <a:lnSpc>
                <a:spcPct val="150000"/>
              </a:lnSpc>
            </a:pPr>
            <a:r>
              <a:rPr lang="en-US" sz="1600" dirty="0"/>
              <a:t>No limit for own vehicles which a candidate may use for electioneering purpose though, he has to </a:t>
            </a:r>
            <a:r>
              <a:rPr lang="en-US" sz="1600" dirty="0" smtClean="0"/>
              <a:t>take permission and furnish </a:t>
            </a:r>
            <a:r>
              <a:rPr lang="en-US" sz="1600" dirty="0"/>
              <a:t>details of all such vehicles to DEO, to enable expenditure observer to check expenditure.</a:t>
            </a:r>
          </a:p>
          <a:p>
            <a:pPr marL="415527" indent="-285750" algn="just" fontAlgn="base">
              <a:lnSpc>
                <a:spcPct val="150000"/>
              </a:lnSpc>
            </a:pPr>
            <a:r>
              <a:rPr lang="en-US" sz="1600" dirty="0"/>
              <a:t>Vehicles deployed for election campaigning by candidate should not be requisitioned by district administration.</a:t>
            </a:r>
          </a:p>
          <a:p>
            <a:pPr marL="415527" indent="-285750" algn="just" fontAlgn="base">
              <a:lnSpc>
                <a:spcPct val="150000"/>
              </a:lnSpc>
            </a:pPr>
            <a:r>
              <a:rPr lang="en-US" sz="1600" dirty="0"/>
              <a:t>Recognized political parties may be given permission for one vehicle per 25 ACs for distribution of publicity materials to their offices.</a:t>
            </a:r>
            <a:endParaRPr lang="en-IN" sz="1600" dirty="0"/>
          </a:p>
          <a:p>
            <a:pPr marL="377825" lvl="0" indent="-285750" defTabSz="536575" fontAlgn="base">
              <a:lnSpc>
                <a:spcPct val="150000"/>
              </a:lnSpc>
            </a:pPr>
            <a:endParaRPr lang="en-IN" sz="1600" b="1" dirty="0"/>
          </a:p>
        </p:txBody>
      </p:sp>
    </p:spTree>
    <p:extLst>
      <p:ext uri="{BB962C8B-B14F-4D97-AF65-F5344CB8AC3E}">
        <p14:creationId xmlns:p14="http://schemas.microsoft.com/office/powerpoint/2010/main" val="8323581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508062" y="-66216"/>
            <a:ext cx="7635938" cy="857400"/>
          </a:xfrm>
          <a:prstGeom prst="rect">
            <a:avLst/>
          </a:prstGeom>
        </p:spPr>
        <p:txBody>
          <a:bodyPr spcFirstLastPara="1" wrap="square" lIns="91425" tIns="91425" rIns="91425" bIns="91425" anchor="b" anchorCtr="0">
            <a:noAutofit/>
          </a:bodyPr>
          <a:lstStyle/>
          <a:p>
            <a:pPr marL="267891" indent="-198835" defTabSz="402431" fontAlgn="base"/>
            <a:r>
              <a:rPr lang="en-IN" sz="2400" dirty="0">
                <a:effectLst>
                  <a:outerShdw sx="0" sy="0">
                    <a:srgbClr val="000000"/>
                  </a:outerShdw>
                </a:effectLst>
              </a:rPr>
              <a:t>Star Campaigners</a:t>
            </a:r>
            <a:endParaRPr lang="en-US" sz="2400" dirty="0">
              <a:effectLst>
                <a:outerShdw sx="0" sy="0">
                  <a:srgbClr val="000000"/>
                </a:outerShdw>
              </a:effectLst>
            </a:endParaRPr>
          </a:p>
        </p:txBody>
      </p:sp>
      <p:sp>
        <p:nvSpPr>
          <p:cNvPr id="126" name="Google Shape;126;p1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25</a:t>
            </a:fld>
            <a:endParaRPr/>
          </a:p>
        </p:txBody>
      </p:sp>
      <p:sp>
        <p:nvSpPr>
          <p:cNvPr id="2" name="Title 8">
            <a:extLst>
              <a:ext uri="{FF2B5EF4-FFF2-40B4-BE49-F238E27FC236}">
                <a16:creationId xmlns:a16="http://schemas.microsoft.com/office/drawing/2014/main" id="{BA1DC75F-57E6-7D6B-F8D5-5F3977C2E5A7}"/>
              </a:ext>
            </a:extLst>
          </p:cNvPr>
          <p:cNvSpPr txBox="1">
            <a:spLocks/>
          </p:cNvSpPr>
          <p:nvPr/>
        </p:nvSpPr>
        <p:spPr>
          <a:xfrm>
            <a:off x="0" y="791184"/>
            <a:ext cx="9144000" cy="42192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chemeClr val="accent6"/>
              </a:buClr>
              <a:buSzPts val="1800"/>
              <a:buFont typeface="Wingdings" pitchFamily="2" charset="2"/>
              <a:buChar char="q"/>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marL="553640" indent="-285750" algn="just" defTabSz="402431" fontAlgn="base">
              <a:lnSpc>
                <a:spcPct val="150000"/>
              </a:lnSpc>
            </a:pPr>
            <a:r>
              <a:rPr lang="en-US" sz="1600" dirty="0"/>
              <a:t>If any star campaigner is issued notice for violation of MCC, notice will also be issued to political party concerned</a:t>
            </a:r>
          </a:p>
          <a:p>
            <a:pPr marL="553640" indent="-285750" algn="just" defTabSz="402431" fontAlgn="base">
              <a:lnSpc>
                <a:spcPct val="150000"/>
              </a:lnSpc>
            </a:pPr>
            <a:r>
              <a:rPr lang="en-US" sz="1600" dirty="0"/>
              <a:t>Political party is supposed to brief its star campaigner to ensure compliance of MCC</a:t>
            </a:r>
          </a:p>
          <a:p>
            <a:pPr marL="553640" indent="-285750" algn="just" defTabSz="402431" fontAlgn="base">
              <a:lnSpc>
                <a:spcPct val="150000"/>
              </a:lnSpc>
            </a:pPr>
            <a:r>
              <a:rPr lang="en-US" sz="1600" dirty="0"/>
              <a:t>Campaign of star campaigner is to be meticulously tracked by CEO/DEO/RO/Observer </a:t>
            </a:r>
          </a:p>
          <a:p>
            <a:pPr marL="553640" indent="-285750" algn="just" defTabSz="402431" fontAlgn="base">
              <a:lnSpc>
                <a:spcPct val="150000"/>
              </a:lnSpc>
            </a:pPr>
            <a:r>
              <a:rPr lang="en-US" sz="1600" dirty="0"/>
              <a:t>Any violation to be reported to the Commission immediately for follow up at the level of the Commission in order to give visibility to the action taken against star campaigner </a:t>
            </a:r>
          </a:p>
          <a:p>
            <a:pPr marL="553640" indent="-285750" algn="just" defTabSz="402431" fontAlgn="base">
              <a:lnSpc>
                <a:spcPct val="150000"/>
              </a:lnSpc>
            </a:pPr>
            <a:r>
              <a:rPr lang="en-US" sz="1600" dirty="0"/>
              <a:t>CEO/DEO/RO to maintain party wise register with details of MCC violation cases by star campaigners and action taken against them</a:t>
            </a:r>
          </a:p>
          <a:p>
            <a:pPr marL="553640" indent="-285750" algn="just" defTabSz="402431" fontAlgn="base">
              <a:lnSpc>
                <a:spcPct val="150000"/>
              </a:lnSpc>
            </a:pPr>
            <a:r>
              <a:rPr lang="en-US" sz="1600" dirty="0"/>
              <a:t>These details are to be put in public domain with special attention to media for deterrence for the candidates/political party against indulging in any violation</a:t>
            </a:r>
          </a:p>
          <a:p>
            <a:pPr marL="377825" lvl="0" indent="-285750" defTabSz="536575" fontAlgn="base">
              <a:lnSpc>
                <a:spcPct val="150000"/>
              </a:lnSpc>
            </a:pPr>
            <a:endParaRPr lang="en-IN" sz="1600" b="1" dirty="0"/>
          </a:p>
        </p:txBody>
      </p:sp>
    </p:spTree>
    <p:extLst>
      <p:ext uri="{BB962C8B-B14F-4D97-AF65-F5344CB8AC3E}">
        <p14:creationId xmlns:p14="http://schemas.microsoft.com/office/powerpoint/2010/main" val="22256701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508062" y="-66216"/>
            <a:ext cx="7635938" cy="857400"/>
          </a:xfrm>
          <a:prstGeom prst="rect">
            <a:avLst/>
          </a:prstGeom>
        </p:spPr>
        <p:txBody>
          <a:bodyPr spcFirstLastPara="1" wrap="square" lIns="91425" tIns="91425" rIns="91425" bIns="91425" anchor="b" anchorCtr="0">
            <a:noAutofit/>
          </a:bodyPr>
          <a:lstStyle/>
          <a:p>
            <a:pPr marL="267891" indent="-198835" defTabSz="402431" fontAlgn="base"/>
            <a:r>
              <a:rPr lang="en-IN" sz="2400" dirty="0">
                <a:effectLst>
                  <a:outerShdw sx="0" sy="0">
                    <a:srgbClr val="000000"/>
                  </a:outerShdw>
                </a:effectLst>
              </a:rPr>
              <a:t>Election Manifestos</a:t>
            </a:r>
            <a:endParaRPr lang="en-US" sz="2400" dirty="0">
              <a:effectLst>
                <a:outerShdw sx="0" sy="0">
                  <a:srgbClr val="000000"/>
                </a:outerShdw>
              </a:effectLst>
            </a:endParaRPr>
          </a:p>
        </p:txBody>
      </p:sp>
      <p:sp>
        <p:nvSpPr>
          <p:cNvPr id="126" name="Google Shape;126;p1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26</a:t>
            </a:fld>
            <a:endParaRPr/>
          </a:p>
        </p:txBody>
      </p:sp>
      <p:sp>
        <p:nvSpPr>
          <p:cNvPr id="2" name="Title 8">
            <a:extLst>
              <a:ext uri="{FF2B5EF4-FFF2-40B4-BE49-F238E27FC236}">
                <a16:creationId xmlns:a16="http://schemas.microsoft.com/office/drawing/2014/main" id="{BA1DC75F-57E6-7D6B-F8D5-5F3977C2E5A7}"/>
              </a:ext>
            </a:extLst>
          </p:cNvPr>
          <p:cNvSpPr txBox="1">
            <a:spLocks/>
          </p:cNvSpPr>
          <p:nvPr/>
        </p:nvSpPr>
        <p:spPr>
          <a:xfrm>
            <a:off x="0" y="791184"/>
            <a:ext cx="9144000" cy="42192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chemeClr val="accent6"/>
              </a:buClr>
              <a:buSzPts val="1800"/>
              <a:buFont typeface="Wingdings" pitchFamily="2" charset="2"/>
              <a:buChar char="q"/>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marL="642937" lvl="0" indent="-285750" algn="just" defTabSz="536575" fontAlgn="base">
              <a:lnSpc>
                <a:spcPct val="150000"/>
              </a:lnSpc>
            </a:pPr>
            <a:r>
              <a:rPr lang="en-US" sz="1300" dirty="0"/>
              <a:t>SC maintained in </a:t>
            </a:r>
            <a:r>
              <a:rPr lang="en-US" sz="1300" b="1" dirty="0" err="1">
                <a:solidFill>
                  <a:srgbClr val="FF0000"/>
                </a:solidFill>
              </a:rPr>
              <a:t>Subrahmaniam</a:t>
            </a:r>
            <a:r>
              <a:rPr lang="en-US" sz="1300" b="1" dirty="0">
                <a:solidFill>
                  <a:srgbClr val="FF0000"/>
                </a:solidFill>
              </a:rPr>
              <a:t> Balaji</a:t>
            </a:r>
            <a:r>
              <a:rPr lang="en-US" sz="1300" dirty="0"/>
              <a:t> that though election manifesto cannot be construed as corrupt practice under </a:t>
            </a:r>
            <a:r>
              <a:rPr lang="en-US" sz="1300" b="1" dirty="0" smtClean="0">
                <a:solidFill>
                  <a:srgbClr val="FF0000"/>
                </a:solidFill>
              </a:rPr>
              <a:t>S 123 RPA 1951</a:t>
            </a:r>
            <a:r>
              <a:rPr lang="en-US" sz="1300" dirty="0" smtClean="0"/>
              <a:t>. </a:t>
            </a:r>
          </a:p>
          <a:p>
            <a:pPr marL="642937" lvl="0" indent="-285750" algn="just" defTabSz="536575" fontAlgn="base">
              <a:lnSpc>
                <a:spcPct val="150000"/>
              </a:lnSpc>
            </a:pPr>
            <a:r>
              <a:rPr lang="en-US" sz="1300" dirty="0" smtClean="0"/>
              <a:t>The Supreme Court </a:t>
            </a:r>
            <a:r>
              <a:rPr lang="en-US" sz="1300" dirty="0"/>
              <a:t>directed to the Commission to frame guidelines under MCC for election manifestos </a:t>
            </a:r>
          </a:p>
          <a:p>
            <a:pPr marL="642937" lvl="0" indent="-285750" algn="just" defTabSz="536575" fontAlgn="base">
              <a:lnSpc>
                <a:spcPct val="150000"/>
              </a:lnSpc>
            </a:pPr>
            <a:r>
              <a:rPr lang="en-US" sz="1300" dirty="0"/>
              <a:t>The Commission’s guidelines are –</a:t>
            </a:r>
          </a:p>
          <a:p>
            <a:pPr marL="990600" lvl="0" indent="-368300" algn="just" defTabSz="536575" fontAlgn="base">
              <a:lnSpc>
                <a:spcPct val="150000"/>
              </a:lnSpc>
              <a:buFont typeface="Wingdings" pitchFamily="2" charset="2"/>
              <a:buChar char="§"/>
            </a:pPr>
            <a:r>
              <a:rPr lang="en-US" sz="1300" dirty="0"/>
              <a:t>Election Manifestos shall not contain anything repugnant to principles and ideals of Constitution and to be consistent with letter and spirit of MCC</a:t>
            </a:r>
          </a:p>
          <a:p>
            <a:pPr marL="990600" lvl="0" indent="-368300" algn="just" defTabSz="536575" fontAlgn="base">
              <a:lnSpc>
                <a:spcPct val="150000"/>
              </a:lnSpc>
              <a:buFont typeface="Wingdings" pitchFamily="2" charset="2"/>
              <a:buChar char="§"/>
            </a:pPr>
            <a:r>
              <a:rPr lang="en-US" sz="1300" dirty="0"/>
              <a:t>Political party should avoid promises </a:t>
            </a:r>
            <a:r>
              <a:rPr lang="en-US" sz="1300" dirty="0" smtClean="0"/>
              <a:t>which are likely to vitiate the purity of the election process or exert undue influence on the voters. </a:t>
            </a:r>
          </a:p>
          <a:p>
            <a:pPr marL="990600" lvl="0" indent="-368300" algn="just" defTabSz="536575" fontAlgn="base">
              <a:lnSpc>
                <a:spcPct val="150000"/>
              </a:lnSpc>
              <a:buFont typeface="Wingdings" pitchFamily="2" charset="2"/>
              <a:buChar char="§"/>
            </a:pPr>
            <a:r>
              <a:rPr lang="en-US" sz="1300" dirty="0" smtClean="0"/>
              <a:t>Trust </a:t>
            </a:r>
            <a:r>
              <a:rPr lang="en-US" sz="1300" dirty="0"/>
              <a:t>of voters should be sought only on those promises which are possible to be </a:t>
            </a:r>
            <a:r>
              <a:rPr lang="en-US" sz="1300" dirty="0" smtClean="0"/>
              <a:t>fulfilled. Manifesto </a:t>
            </a:r>
            <a:r>
              <a:rPr lang="en-US" sz="1300" dirty="0"/>
              <a:t>to reflect rationale for promises and broadly indicate </a:t>
            </a:r>
            <a:r>
              <a:rPr lang="en-US" sz="1300" dirty="0" smtClean="0"/>
              <a:t>ways </a:t>
            </a:r>
            <a:r>
              <a:rPr lang="en-US" sz="1300" dirty="0"/>
              <a:t>and means to meet financial requirements</a:t>
            </a:r>
          </a:p>
          <a:p>
            <a:pPr marL="642937" indent="-285750" algn="just" defTabSz="536575" fontAlgn="base">
              <a:lnSpc>
                <a:spcPct val="150000"/>
              </a:lnSpc>
            </a:pPr>
            <a:r>
              <a:rPr lang="en-US" sz="1300" dirty="0"/>
              <a:t>Manifesto shall not be released during silence period</a:t>
            </a:r>
            <a:endParaRPr lang="en-IN" sz="1300" b="1" dirty="0"/>
          </a:p>
        </p:txBody>
      </p:sp>
    </p:spTree>
    <p:extLst>
      <p:ext uri="{BB962C8B-B14F-4D97-AF65-F5344CB8AC3E}">
        <p14:creationId xmlns:p14="http://schemas.microsoft.com/office/powerpoint/2010/main" val="1149856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508062" y="-66216"/>
            <a:ext cx="7635938" cy="857400"/>
          </a:xfrm>
          <a:prstGeom prst="rect">
            <a:avLst/>
          </a:prstGeom>
        </p:spPr>
        <p:txBody>
          <a:bodyPr spcFirstLastPara="1" wrap="square" lIns="91425" tIns="91425" rIns="91425" bIns="91425" anchor="b" anchorCtr="0">
            <a:noAutofit/>
          </a:bodyPr>
          <a:lstStyle/>
          <a:p>
            <a:pPr marL="267891" indent="-198835" defTabSz="402431" fontAlgn="base"/>
            <a:r>
              <a:rPr lang="en-US" sz="2400" dirty="0">
                <a:effectLst>
                  <a:outerShdw sx="0" sy="0">
                    <a:srgbClr val="000000"/>
                  </a:outerShdw>
                </a:effectLst>
              </a:rPr>
              <a:t>MCC on Government Officials</a:t>
            </a:r>
          </a:p>
        </p:txBody>
      </p:sp>
      <p:sp>
        <p:nvSpPr>
          <p:cNvPr id="126" name="Google Shape;126;p1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27</a:t>
            </a:fld>
            <a:endParaRPr/>
          </a:p>
        </p:txBody>
      </p:sp>
      <p:sp>
        <p:nvSpPr>
          <p:cNvPr id="2" name="Title 8">
            <a:extLst>
              <a:ext uri="{FF2B5EF4-FFF2-40B4-BE49-F238E27FC236}">
                <a16:creationId xmlns:a16="http://schemas.microsoft.com/office/drawing/2014/main" id="{BA1DC75F-57E6-7D6B-F8D5-5F3977C2E5A7}"/>
              </a:ext>
            </a:extLst>
          </p:cNvPr>
          <p:cNvSpPr txBox="1">
            <a:spLocks/>
          </p:cNvSpPr>
          <p:nvPr/>
        </p:nvSpPr>
        <p:spPr>
          <a:xfrm>
            <a:off x="0" y="791184"/>
            <a:ext cx="9144000" cy="42192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chemeClr val="accent6"/>
              </a:buClr>
              <a:buSzPts val="1800"/>
              <a:buFont typeface="Wingdings" pitchFamily="2" charset="2"/>
              <a:buChar char="q"/>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marL="377825" lvl="0" indent="-285750" algn="just" fontAlgn="base">
              <a:lnSpc>
                <a:spcPct val="150000"/>
              </a:lnSpc>
            </a:pPr>
            <a:r>
              <a:rPr lang="en-US" sz="1600" dirty="0"/>
              <a:t>Transfer/Posting</a:t>
            </a:r>
            <a:endParaRPr lang="en-IN" sz="1600" dirty="0"/>
          </a:p>
          <a:p>
            <a:pPr marL="908050" lvl="0" indent="-285750" algn="just" fontAlgn="base">
              <a:lnSpc>
                <a:spcPct val="150000"/>
              </a:lnSpc>
              <a:buFont typeface="Wingdings" pitchFamily="2" charset="2"/>
              <a:buChar char="§"/>
            </a:pPr>
            <a:r>
              <a:rPr lang="en-US" sz="1600" dirty="0"/>
              <a:t>Ban on transfer of officials involved in election work in any capacity without Commission’s prior approval</a:t>
            </a:r>
            <a:endParaRPr lang="en-IN" sz="1600" dirty="0"/>
          </a:p>
          <a:p>
            <a:pPr marL="908050" lvl="0" indent="-285750" algn="just" fontAlgn="base">
              <a:lnSpc>
                <a:spcPct val="150000"/>
              </a:lnSpc>
              <a:buFont typeface="Wingdings" pitchFamily="2" charset="2"/>
              <a:buChar char="§"/>
            </a:pPr>
            <a:r>
              <a:rPr lang="en-US" sz="1600" dirty="0"/>
              <a:t>Officers not allowed to continue in present posting within the district </a:t>
            </a:r>
            <a:r>
              <a:rPr lang="en-US" sz="1600" dirty="0" smtClean="0"/>
              <a:t>(district </a:t>
            </a:r>
            <a:r>
              <a:rPr lang="en-US" sz="1600" dirty="0"/>
              <a:t>here means revenue district and not election district or police district) – </a:t>
            </a:r>
            <a:endParaRPr lang="en-IN" sz="1600" dirty="0"/>
          </a:p>
          <a:p>
            <a:pPr marL="1085850" indent="-90488" algn="just">
              <a:lnSpc>
                <a:spcPct val="150000"/>
              </a:lnSpc>
              <a:buNone/>
            </a:pPr>
            <a:r>
              <a:rPr lang="en-US" sz="1600" dirty="0"/>
              <a:t>(</a:t>
            </a:r>
            <a:r>
              <a:rPr lang="en-US" sz="1600" dirty="0" err="1"/>
              <a:t>i</a:t>
            </a:r>
            <a:r>
              <a:rPr lang="en-US" sz="1600" dirty="0"/>
              <a:t>)  If she/he is posted in her/his home district;</a:t>
            </a:r>
          </a:p>
          <a:p>
            <a:pPr marL="1085850" indent="-90488" algn="just">
              <a:lnSpc>
                <a:spcPct val="150000"/>
              </a:lnSpc>
              <a:buNone/>
            </a:pPr>
            <a:r>
              <a:rPr lang="en-US" sz="1600" dirty="0"/>
              <a:t>(ii) If she/he has completed three years in that district during last four years or would be completing 3 years on or before the last day of the month in which the tenure of the house is due to expire, for which general election is </a:t>
            </a:r>
            <a:r>
              <a:rPr lang="en-US" sz="1600" dirty="0" smtClean="0"/>
              <a:t>due. </a:t>
            </a:r>
            <a:endParaRPr lang="en-US" sz="1600" b="1" dirty="0"/>
          </a:p>
        </p:txBody>
      </p:sp>
    </p:spTree>
    <p:extLst>
      <p:ext uri="{BB962C8B-B14F-4D97-AF65-F5344CB8AC3E}">
        <p14:creationId xmlns:p14="http://schemas.microsoft.com/office/powerpoint/2010/main" val="29413150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508062" y="-66216"/>
            <a:ext cx="7635938" cy="857400"/>
          </a:xfrm>
          <a:prstGeom prst="rect">
            <a:avLst/>
          </a:prstGeom>
        </p:spPr>
        <p:txBody>
          <a:bodyPr spcFirstLastPara="1" wrap="square" lIns="91425" tIns="91425" rIns="91425" bIns="91425" anchor="b" anchorCtr="0">
            <a:noAutofit/>
          </a:bodyPr>
          <a:lstStyle/>
          <a:p>
            <a:pPr marL="267891" indent="-198835" defTabSz="402431" fontAlgn="base"/>
            <a:r>
              <a:rPr lang="en-US" sz="2400" dirty="0">
                <a:effectLst>
                  <a:outerShdw sx="0" sy="0">
                    <a:srgbClr val="000000"/>
                  </a:outerShdw>
                </a:effectLst>
              </a:rPr>
              <a:t>MCC on Government Officials</a:t>
            </a:r>
          </a:p>
        </p:txBody>
      </p:sp>
      <p:sp>
        <p:nvSpPr>
          <p:cNvPr id="126" name="Google Shape;126;p1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28</a:t>
            </a:fld>
            <a:endParaRPr/>
          </a:p>
        </p:txBody>
      </p:sp>
      <p:sp>
        <p:nvSpPr>
          <p:cNvPr id="2" name="Title 8">
            <a:extLst>
              <a:ext uri="{FF2B5EF4-FFF2-40B4-BE49-F238E27FC236}">
                <a16:creationId xmlns:a16="http://schemas.microsoft.com/office/drawing/2014/main" id="{BA1DC75F-57E6-7D6B-F8D5-5F3977C2E5A7}"/>
              </a:ext>
            </a:extLst>
          </p:cNvPr>
          <p:cNvSpPr txBox="1">
            <a:spLocks/>
          </p:cNvSpPr>
          <p:nvPr/>
        </p:nvSpPr>
        <p:spPr>
          <a:xfrm>
            <a:off x="0" y="900113"/>
            <a:ext cx="9144000" cy="411032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chemeClr val="accent6"/>
              </a:buClr>
              <a:buSzPts val="1800"/>
              <a:buFont typeface="Wingdings" pitchFamily="2" charset="2"/>
              <a:buChar char="q"/>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marL="717550" indent="-358775" algn="just" fontAlgn="base">
              <a:lnSpc>
                <a:spcPct val="150000"/>
              </a:lnSpc>
            </a:pPr>
            <a:r>
              <a:rPr lang="en-US" sz="1600" dirty="0"/>
              <a:t>These instructions cover ROs/AROs and other officers viz. Deputy/Assistant Collectors, SDM, Tehsildars and BDOs.</a:t>
            </a:r>
          </a:p>
          <a:p>
            <a:pPr marL="717550" indent="-358775" algn="just" fontAlgn="base">
              <a:lnSpc>
                <a:spcPct val="150000"/>
              </a:lnSpc>
            </a:pPr>
            <a:r>
              <a:rPr lang="en-US" sz="1600" dirty="0"/>
              <a:t>Even IAS/PCS who do not fall under ambit of district administration viz. officers posted in municipal or development authorities are covered under this policy.</a:t>
            </a:r>
            <a:endParaRPr lang="en-IN" sz="1600" dirty="0"/>
          </a:p>
          <a:p>
            <a:pPr marL="717550" indent="-358775" algn="just" fontAlgn="base">
              <a:lnSpc>
                <a:spcPct val="150000"/>
              </a:lnSpc>
            </a:pPr>
            <a:r>
              <a:rPr lang="en-US" sz="1600" dirty="0"/>
              <a:t>Officers appointed as Sector Officers, though directly involved in election duties will not be covered under these instructions as their duties are such that they are deployed in field duties where their knowledge of the area/terrain is crucial to their effective performance.</a:t>
            </a:r>
          </a:p>
        </p:txBody>
      </p:sp>
    </p:spTree>
    <p:extLst>
      <p:ext uri="{BB962C8B-B14F-4D97-AF65-F5344CB8AC3E}">
        <p14:creationId xmlns:p14="http://schemas.microsoft.com/office/powerpoint/2010/main" val="12015181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508062" y="-66216"/>
            <a:ext cx="7635938" cy="857400"/>
          </a:xfrm>
          <a:prstGeom prst="rect">
            <a:avLst/>
          </a:prstGeom>
        </p:spPr>
        <p:txBody>
          <a:bodyPr spcFirstLastPara="1" wrap="square" lIns="91425" tIns="91425" rIns="91425" bIns="91425" anchor="b" anchorCtr="0">
            <a:noAutofit/>
          </a:bodyPr>
          <a:lstStyle/>
          <a:p>
            <a:pPr marL="267891" indent="-198835" defTabSz="402431" fontAlgn="base"/>
            <a:r>
              <a:rPr lang="en-US" sz="2400" dirty="0">
                <a:effectLst>
                  <a:outerShdw sx="0" sy="0">
                    <a:srgbClr val="000000"/>
                  </a:outerShdw>
                </a:effectLst>
              </a:rPr>
              <a:t>MCC on Government Officials</a:t>
            </a:r>
          </a:p>
        </p:txBody>
      </p:sp>
      <p:sp>
        <p:nvSpPr>
          <p:cNvPr id="126" name="Google Shape;126;p1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29</a:t>
            </a:fld>
            <a:endParaRPr/>
          </a:p>
        </p:txBody>
      </p:sp>
      <p:sp>
        <p:nvSpPr>
          <p:cNvPr id="2" name="Title 8">
            <a:extLst>
              <a:ext uri="{FF2B5EF4-FFF2-40B4-BE49-F238E27FC236}">
                <a16:creationId xmlns:a16="http://schemas.microsoft.com/office/drawing/2014/main" id="{BA1DC75F-57E6-7D6B-F8D5-5F3977C2E5A7}"/>
              </a:ext>
            </a:extLst>
          </p:cNvPr>
          <p:cNvSpPr txBox="1">
            <a:spLocks/>
          </p:cNvSpPr>
          <p:nvPr/>
        </p:nvSpPr>
        <p:spPr>
          <a:xfrm>
            <a:off x="0" y="791184"/>
            <a:ext cx="9144000" cy="42192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chemeClr val="accent6"/>
              </a:buClr>
              <a:buSzPts val="1800"/>
              <a:buFont typeface="Wingdings" pitchFamily="2" charset="2"/>
              <a:buChar char="q"/>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marL="717550" indent="-358775" algn="just" fontAlgn="base">
              <a:lnSpc>
                <a:spcPct val="150000"/>
              </a:lnSpc>
            </a:pPr>
            <a:r>
              <a:rPr lang="en-US" sz="1600" dirty="0"/>
              <a:t>As far as officer in the Police Department are concerned, these instructions shall be applicable to the Sub-Divisional Head of Police, </a:t>
            </a:r>
            <a:r>
              <a:rPr lang="en-US" sz="1600" dirty="0" err="1"/>
              <a:t>Dy.SPs</a:t>
            </a:r>
            <a:r>
              <a:rPr lang="en-US" sz="1600" dirty="0"/>
              <a:t>/Circle Officers, Inspectors, Sub-Inspectors or equivalent ranks posted in the field within the Assembly Constituency Limit.</a:t>
            </a:r>
          </a:p>
          <a:p>
            <a:pPr marL="717550" indent="-358775" algn="just" fontAlgn="base">
              <a:lnSpc>
                <a:spcPct val="150000"/>
              </a:lnSpc>
            </a:pPr>
            <a:r>
              <a:rPr lang="en-US" sz="1600" dirty="0"/>
              <a:t>Police Sub-Inspectors if he is </a:t>
            </a:r>
            <a:r>
              <a:rPr lang="en-US" sz="1600" dirty="0" err="1"/>
              <a:t>incharge</a:t>
            </a:r>
            <a:r>
              <a:rPr lang="en-US" sz="1600" dirty="0"/>
              <a:t> of Thana, who have completed 3 years period should be transferred out to a police sub-division which does not fall in the same AC. If that is not possible due to small size of districts, then he should be posted out of the district.</a:t>
            </a:r>
          </a:p>
        </p:txBody>
      </p:sp>
    </p:spTree>
    <p:extLst>
      <p:ext uri="{BB962C8B-B14F-4D97-AF65-F5344CB8AC3E}">
        <p14:creationId xmlns:p14="http://schemas.microsoft.com/office/powerpoint/2010/main" val="2769669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508062" y="0"/>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Key Provisions</a:t>
            </a:r>
            <a:endParaRPr dirty="0"/>
          </a:p>
        </p:txBody>
      </p:sp>
      <p:sp>
        <p:nvSpPr>
          <p:cNvPr id="126" name="Google Shape;126;p1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sp>
        <p:nvSpPr>
          <p:cNvPr id="3" name="Content Placeholder 2">
            <a:extLst>
              <a:ext uri="{FF2B5EF4-FFF2-40B4-BE49-F238E27FC236}">
                <a16:creationId xmlns:a16="http://schemas.microsoft.com/office/drawing/2014/main" id="{2CFB097F-51B4-3D05-CC95-1B09F334A807}"/>
              </a:ext>
            </a:extLst>
          </p:cNvPr>
          <p:cNvSpPr txBox="1">
            <a:spLocks/>
          </p:cNvSpPr>
          <p:nvPr/>
        </p:nvSpPr>
        <p:spPr>
          <a:xfrm>
            <a:off x="38306" y="133067"/>
            <a:ext cx="9105693" cy="5010433"/>
          </a:xfrm>
          <a:prstGeom prst="rect">
            <a:avLst/>
          </a:prstGeom>
          <a:noFill/>
          <a:ln>
            <a:noFill/>
          </a:ln>
        </p:spPr>
        <p:txBody>
          <a:bodyPr spcFirstLastPara="1" wrap="square" lIns="91425" tIns="91425" rIns="91425" bIns="91425" anchor="t" anchorCtr="0">
            <a:normAutofit fontScale="77500" lnSpcReduction="20000"/>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chemeClr val="accent6"/>
              </a:buClr>
              <a:buSzPts val="1800"/>
              <a:buFont typeface="Wingdings" pitchFamily="2" charset="2"/>
              <a:buChar char="q"/>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marL="266700" indent="-197644" algn="just" fontAlgn="base">
              <a:lnSpc>
                <a:spcPct val="170000"/>
              </a:lnSpc>
              <a:buFont typeface="Wingdings" pitchFamily="2" charset="2"/>
              <a:buNone/>
            </a:pPr>
            <a:endParaRPr lang="en-US" sz="2100" b="1" i="1" dirty="0"/>
          </a:p>
          <a:p>
            <a:pPr marL="266700" indent="-197644" algn="just" fontAlgn="base">
              <a:lnSpc>
                <a:spcPct val="170000"/>
              </a:lnSpc>
              <a:buFont typeface="Wingdings" pitchFamily="2" charset="2"/>
              <a:buNone/>
            </a:pPr>
            <a:endParaRPr lang="en-US" sz="2100" b="1" i="1" dirty="0"/>
          </a:p>
          <a:p>
            <a:pPr marL="266700" indent="-197644" algn="just" fontAlgn="base">
              <a:lnSpc>
                <a:spcPct val="170000"/>
              </a:lnSpc>
              <a:buFont typeface="Wingdings" pitchFamily="2" charset="2"/>
              <a:buNone/>
            </a:pPr>
            <a:r>
              <a:rPr lang="en-US" b="1" i="1" dirty="0"/>
              <a:t>Part-II Meetings</a:t>
            </a:r>
            <a:r>
              <a:rPr lang="en-US" b="1" dirty="0"/>
              <a:t>: </a:t>
            </a:r>
          </a:p>
          <a:p>
            <a:pPr marL="411956" algn="just" fontAlgn="base">
              <a:lnSpc>
                <a:spcPct val="170000"/>
              </a:lnSpc>
            </a:pPr>
            <a:r>
              <a:rPr lang="en-US" dirty="0"/>
              <a:t>Parties must inform the local police authorities of the venue and time.</a:t>
            </a:r>
            <a:endParaRPr lang="en-IN" dirty="0"/>
          </a:p>
          <a:p>
            <a:pPr marL="266700" indent="-197644" algn="just" fontAlgn="base">
              <a:lnSpc>
                <a:spcPct val="170000"/>
              </a:lnSpc>
              <a:buFont typeface="Wingdings" pitchFamily="2" charset="2"/>
              <a:buNone/>
            </a:pPr>
            <a:r>
              <a:rPr lang="en-US" b="1" i="1" dirty="0"/>
              <a:t>Part-III Processions</a:t>
            </a:r>
            <a:r>
              <a:rPr lang="en-US" b="1" dirty="0"/>
              <a:t>:</a:t>
            </a:r>
            <a:r>
              <a:rPr lang="en-US" dirty="0"/>
              <a:t> </a:t>
            </a:r>
          </a:p>
          <a:p>
            <a:pPr marL="342900" algn="just" fontAlgn="base">
              <a:lnSpc>
                <a:spcPct val="170000"/>
              </a:lnSpc>
            </a:pPr>
            <a:r>
              <a:rPr lang="en-US" dirty="0"/>
              <a:t> If two or more candidates plan processions along the same route, organizers must establish contact in advance to ensure that the processions do not clash.  </a:t>
            </a:r>
          </a:p>
          <a:p>
            <a:pPr marL="411956" algn="just" fontAlgn="base">
              <a:lnSpc>
                <a:spcPct val="170000"/>
              </a:lnSpc>
            </a:pPr>
            <a:r>
              <a:rPr lang="en-US" dirty="0"/>
              <a:t>Carrying and burning effigies representing members of other political parties is not allowed.</a:t>
            </a:r>
          </a:p>
          <a:p>
            <a:pPr marL="266700" indent="-197644" algn="just" fontAlgn="base">
              <a:lnSpc>
                <a:spcPct val="170000"/>
              </a:lnSpc>
              <a:buFont typeface="Arial" pitchFamily="34" charset="0"/>
              <a:buChar char="•"/>
            </a:pPr>
            <a:endParaRPr lang="en-IN" sz="2100" dirty="0"/>
          </a:p>
          <a:p>
            <a:pPr marL="266700" indent="-197644" algn="just" fontAlgn="base">
              <a:lnSpc>
                <a:spcPct val="170000"/>
              </a:lnSpc>
              <a:buFont typeface="Arial" pitchFamily="34" charset="0"/>
              <a:buChar char="•"/>
            </a:pPr>
            <a:endParaRPr lang="en-IN" sz="2100" dirty="0"/>
          </a:p>
        </p:txBody>
      </p:sp>
    </p:spTree>
    <p:extLst>
      <p:ext uri="{BB962C8B-B14F-4D97-AF65-F5344CB8AC3E}">
        <p14:creationId xmlns:p14="http://schemas.microsoft.com/office/powerpoint/2010/main" val="29686900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508062" y="-66216"/>
            <a:ext cx="7635938" cy="857400"/>
          </a:xfrm>
          <a:prstGeom prst="rect">
            <a:avLst/>
          </a:prstGeom>
        </p:spPr>
        <p:txBody>
          <a:bodyPr spcFirstLastPara="1" wrap="square" lIns="91425" tIns="91425" rIns="91425" bIns="91425" anchor="b" anchorCtr="0">
            <a:noAutofit/>
          </a:bodyPr>
          <a:lstStyle/>
          <a:p>
            <a:pPr marL="267891" indent="-198835" defTabSz="402431" fontAlgn="base"/>
            <a:r>
              <a:rPr lang="en-US" sz="2400" dirty="0">
                <a:effectLst>
                  <a:outerShdw sx="0" sy="0">
                    <a:srgbClr val="000000"/>
                  </a:outerShdw>
                </a:effectLst>
              </a:rPr>
              <a:t>MCC on Government Officials</a:t>
            </a:r>
          </a:p>
        </p:txBody>
      </p:sp>
      <p:sp>
        <p:nvSpPr>
          <p:cNvPr id="126" name="Google Shape;126;p1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30</a:t>
            </a:fld>
            <a:endParaRPr/>
          </a:p>
        </p:txBody>
      </p:sp>
      <p:sp>
        <p:nvSpPr>
          <p:cNvPr id="2" name="Title 8">
            <a:extLst>
              <a:ext uri="{FF2B5EF4-FFF2-40B4-BE49-F238E27FC236}">
                <a16:creationId xmlns:a16="http://schemas.microsoft.com/office/drawing/2014/main" id="{BA1DC75F-57E6-7D6B-F8D5-5F3977C2E5A7}"/>
              </a:ext>
            </a:extLst>
          </p:cNvPr>
          <p:cNvSpPr txBox="1">
            <a:spLocks/>
          </p:cNvSpPr>
          <p:nvPr/>
        </p:nvSpPr>
        <p:spPr>
          <a:xfrm>
            <a:off x="0" y="791184"/>
            <a:ext cx="9144000" cy="42192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chemeClr val="accent6"/>
              </a:buClr>
              <a:buSzPts val="1800"/>
              <a:buFont typeface="Wingdings" pitchFamily="2" charset="2"/>
              <a:buChar char="q"/>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marL="533400" indent="-266700" algn="just" defTabSz="536575" fontAlgn="base">
              <a:lnSpc>
                <a:spcPct val="150000"/>
              </a:lnSpc>
            </a:pPr>
            <a:r>
              <a:rPr lang="en-US" sz="1600" dirty="0"/>
              <a:t> Categories of officers not covered under transfer policy-</a:t>
            </a:r>
          </a:p>
          <a:p>
            <a:pPr marL="736600" indent="-285750" algn="just" defTabSz="536575" fontAlgn="base">
              <a:lnSpc>
                <a:spcPct val="150000"/>
              </a:lnSpc>
              <a:buFont typeface="Wingdings" pitchFamily="2" charset="2"/>
              <a:buChar char="§"/>
            </a:pPr>
            <a:r>
              <a:rPr lang="en-US" sz="1600" dirty="0"/>
              <a:t>Officers posted in state headquarters of the department. </a:t>
            </a:r>
          </a:p>
          <a:p>
            <a:pPr marL="736600" indent="-285750" algn="just" defTabSz="536575" fontAlgn="base">
              <a:lnSpc>
                <a:spcPct val="150000"/>
              </a:lnSpc>
              <a:buFont typeface="Wingdings" pitchFamily="2" charset="2"/>
              <a:buChar char="§"/>
            </a:pPr>
            <a:r>
              <a:rPr lang="en-US" sz="1600" dirty="0"/>
              <a:t>Any officer who is due to retire within coming six months.</a:t>
            </a:r>
          </a:p>
          <a:p>
            <a:pPr marL="736600" indent="-285750" algn="just" defTabSz="536575" fontAlgn="base">
              <a:lnSpc>
                <a:spcPct val="150000"/>
              </a:lnSpc>
              <a:buFont typeface="Wingdings" pitchFamily="2" charset="2"/>
              <a:buChar char="§"/>
            </a:pPr>
            <a:r>
              <a:rPr lang="en-US" sz="1600" dirty="0"/>
              <a:t>No officer shall be associated with election related work if a criminal case is pending in any Court of Law or against whom Commission has recommended disciplinary action or who have been charged for any lapse in any election or election related work in past.</a:t>
            </a:r>
          </a:p>
          <a:p>
            <a:pPr marL="736600" indent="-285750" algn="just" defTabSz="536575" fontAlgn="base">
              <a:lnSpc>
                <a:spcPct val="150000"/>
              </a:lnSpc>
              <a:buFont typeface="Wingdings" pitchFamily="2" charset="2"/>
              <a:buChar char="§"/>
            </a:pPr>
            <a:r>
              <a:rPr lang="en-US" sz="1600" dirty="0"/>
              <a:t>Officers not directly connected with elections (like doctors, engineers, teachers etc.)</a:t>
            </a:r>
          </a:p>
          <a:p>
            <a:pPr marL="736600" indent="-285750" algn="just" defTabSz="536575" fontAlgn="base">
              <a:lnSpc>
                <a:spcPct val="150000"/>
              </a:lnSpc>
              <a:buFont typeface="Wingdings" pitchFamily="2" charset="2"/>
              <a:buChar char="§"/>
            </a:pPr>
            <a:r>
              <a:rPr lang="en-US" sz="1600" dirty="0"/>
              <a:t>Officers appointed as sector officer/zonal magistrates.</a:t>
            </a:r>
          </a:p>
          <a:p>
            <a:pPr marL="736600" indent="-285750" algn="just" defTabSz="536575" fontAlgn="base">
              <a:lnSpc>
                <a:spcPct val="150000"/>
              </a:lnSpc>
              <a:buFont typeface="Wingdings" pitchFamily="2" charset="2"/>
              <a:buChar char="§"/>
            </a:pPr>
            <a:r>
              <a:rPr lang="en-US" sz="1600" dirty="0"/>
              <a:t>DEO to collect declaration </a:t>
            </a:r>
            <a:r>
              <a:rPr lang="en-US" sz="1600" dirty="0" smtClean="0"/>
              <a:t>confirming </a:t>
            </a:r>
            <a:r>
              <a:rPr lang="en-US" sz="1600" dirty="0"/>
              <a:t>transfer policy compliance</a:t>
            </a:r>
            <a:endParaRPr lang="en-IN" sz="1600" dirty="0"/>
          </a:p>
        </p:txBody>
      </p:sp>
    </p:spTree>
    <p:extLst>
      <p:ext uri="{BB962C8B-B14F-4D97-AF65-F5344CB8AC3E}">
        <p14:creationId xmlns:p14="http://schemas.microsoft.com/office/powerpoint/2010/main" val="22983229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508062" y="-66216"/>
            <a:ext cx="7635938" cy="857400"/>
          </a:xfrm>
          <a:prstGeom prst="rect">
            <a:avLst/>
          </a:prstGeom>
        </p:spPr>
        <p:txBody>
          <a:bodyPr spcFirstLastPara="1" wrap="square" lIns="91425" tIns="91425" rIns="91425" bIns="91425" anchor="b" anchorCtr="0">
            <a:noAutofit/>
          </a:bodyPr>
          <a:lstStyle/>
          <a:p>
            <a:pPr marL="267891" indent="-198835" defTabSz="402431" fontAlgn="base"/>
            <a:r>
              <a:rPr lang="en-US" sz="2400" dirty="0">
                <a:effectLst>
                  <a:outerShdw sx="0" sy="0">
                    <a:srgbClr val="000000"/>
                  </a:outerShdw>
                </a:effectLst>
              </a:rPr>
              <a:t>MCC on Government Officials - Meetings</a:t>
            </a:r>
          </a:p>
        </p:txBody>
      </p:sp>
      <p:sp>
        <p:nvSpPr>
          <p:cNvPr id="126" name="Google Shape;126;p1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31</a:t>
            </a:fld>
            <a:endParaRPr/>
          </a:p>
        </p:txBody>
      </p:sp>
      <p:sp>
        <p:nvSpPr>
          <p:cNvPr id="2" name="Title 8">
            <a:extLst>
              <a:ext uri="{FF2B5EF4-FFF2-40B4-BE49-F238E27FC236}">
                <a16:creationId xmlns:a16="http://schemas.microsoft.com/office/drawing/2014/main" id="{BA1DC75F-57E6-7D6B-F8D5-5F3977C2E5A7}"/>
              </a:ext>
            </a:extLst>
          </p:cNvPr>
          <p:cNvSpPr txBox="1">
            <a:spLocks/>
          </p:cNvSpPr>
          <p:nvPr/>
        </p:nvSpPr>
        <p:spPr>
          <a:xfrm>
            <a:off x="0" y="791184"/>
            <a:ext cx="9144000" cy="42192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chemeClr val="accent6"/>
              </a:buClr>
              <a:buSzPts val="1800"/>
              <a:buFont typeface="Wingdings" pitchFamily="2" charset="2"/>
              <a:buChar char="q"/>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marL="723900" lvl="0" indent="-366713" algn="just" defTabSz="536575" fontAlgn="base">
              <a:lnSpc>
                <a:spcPct val="150000"/>
              </a:lnSpc>
            </a:pPr>
            <a:r>
              <a:rPr lang="en-US" sz="1400" dirty="0"/>
              <a:t>No </a:t>
            </a:r>
            <a:r>
              <a:rPr lang="en-US" sz="1400" dirty="0" smtClean="0"/>
              <a:t>meeting/video </a:t>
            </a:r>
            <a:r>
              <a:rPr lang="en-US" sz="1400" dirty="0"/>
              <a:t>conferencing with Minister of Union/State Government.</a:t>
            </a:r>
          </a:p>
          <a:p>
            <a:pPr marL="723900" lvl="0" indent="-366713" algn="just" defTabSz="536575" fontAlgn="base">
              <a:lnSpc>
                <a:spcPct val="150000"/>
              </a:lnSpc>
            </a:pPr>
            <a:r>
              <a:rPr lang="en-US" sz="1400" dirty="0"/>
              <a:t>Only in event of natural calamity of significant scale, </a:t>
            </a:r>
            <a:r>
              <a:rPr lang="en-US" sz="1400" dirty="0" smtClean="0"/>
              <a:t>meeting/VCs </a:t>
            </a:r>
            <a:r>
              <a:rPr lang="en-US" sz="1400" dirty="0"/>
              <a:t>are allowed with certain conditions such as </a:t>
            </a:r>
          </a:p>
          <a:p>
            <a:pPr marL="1087437" lvl="0" indent="-285750" algn="just" defTabSz="536575" fontAlgn="base">
              <a:lnSpc>
                <a:spcPct val="150000"/>
              </a:lnSpc>
              <a:buFont typeface="Wingdings" pitchFamily="2" charset="2"/>
              <a:buChar char="§"/>
            </a:pPr>
            <a:r>
              <a:rPr lang="en-US" sz="1400" dirty="0"/>
              <a:t>Prior approval from CEO/Commission</a:t>
            </a:r>
          </a:p>
          <a:p>
            <a:pPr marL="1087437" lvl="0" indent="-285750" algn="just" defTabSz="536575" fontAlgn="base">
              <a:lnSpc>
                <a:spcPct val="150000"/>
              </a:lnSpc>
              <a:buFont typeface="Wingdings" pitchFamily="2" charset="2"/>
              <a:buChar char="§"/>
            </a:pPr>
            <a:r>
              <a:rPr lang="en-US" sz="1400" dirty="0"/>
              <a:t>Only DM or senior officers to attend</a:t>
            </a:r>
          </a:p>
          <a:p>
            <a:pPr marL="1087437" lvl="0" indent="-285750" algn="just" defTabSz="536575" fontAlgn="base">
              <a:lnSpc>
                <a:spcPct val="150000"/>
              </a:lnSpc>
              <a:buFont typeface="Wingdings" pitchFamily="2" charset="2"/>
              <a:buChar char="§"/>
            </a:pPr>
            <a:r>
              <a:rPr lang="en-US" sz="1400" dirty="0"/>
              <a:t>No issue other than the natural calamity to be discussed</a:t>
            </a:r>
          </a:p>
          <a:p>
            <a:pPr marL="1087437" lvl="0" indent="-285750" algn="just" defTabSz="536575" fontAlgn="base">
              <a:lnSpc>
                <a:spcPct val="150000"/>
              </a:lnSpc>
              <a:buFont typeface="Wingdings" pitchFamily="2" charset="2"/>
              <a:buChar char="§"/>
            </a:pPr>
            <a:r>
              <a:rPr lang="en-US" sz="1400" dirty="0"/>
              <a:t>No publicity </a:t>
            </a:r>
          </a:p>
          <a:p>
            <a:pPr marL="1087437" lvl="0" indent="-285750" algn="just" defTabSz="536575" fontAlgn="base">
              <a:lnSpc>
                <a:spcPct val="150000"/>
              </a:lnSpc>
              <a:buFont typeface="Wingdings" pitchFamily="2" charset="2"/>
              <a:buChar char="§"/>
            </a:pPr>
            <a:r>
              <a:rPr lang="en-US" sz="1400" dirty="0"/>
              <a:t>No media attention </a:t>
            </a:r>
          </a:p>
          <a:p>
            <a:pPr marL="1087437" lvl="0" indent="-285750" algn="just" defTabSz="536575" fontAlgn="base">
              <a:lnSpc>
                <a:spcPct val="150000"/>
              </a:lnSpc>
              <a:buFont typeface="Wingdings" pitchFamily="2" charset="2"/>
              <a:buChar char="§"/>
            </a:pPr>
            <a:r>
              <a:rPr lang="en-US" sz="1400" dirty="0"/>
              <a:t>Proceedings to be recorded and copy of the same to be given to CEO</a:t>
            </a:r>
          </a:p>
          <a:p>
            <a:pPr marL="676275" indent="-381000" algn="just" defTabSz="536575" fontAlgn="base">
              <a:lnSpc>
                <a:spcPct val="150000"/>
              </a:lnSpc>
            </a:pPr>
            <a:r>
              <a:rPr lang="en-US" sz="1400" dirty="0"/>
              <a:t>Restriction on tour/station leave whose spouse are active in politics.</a:t>
            </a:r>
          </a:p>
        </p:txBody>
      </p:sp>
    </p:spTree>
    <p:extLst>
      <p:ext uri="{BB962C8B-B14F-4D97-AF65-F5344CB8AC3E}">
        <p14:creationId xmlns:p14="http://schemas.microsoft.com/office/powerpoint/2010/main" val="18030443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508062" y="81287"/>
            <a:ext cx="7635938" cy="857400"/>
          </a:xfrm>
          <a:prstGeom prst="rect">
            <a:avLst/>
          </a:prstGeom>
        </p:spPr>
        <p:txBody>
          <a:bodyPr spcFirstLastPara="1" wrap="square" lIns="91425" tIns="91425" rIns="91425" bIns="91425" anchor="b" anchorCtr="0">
            <a:noAutofit/>
          </a:bodyPr>
          <a:lstStyle/>
          <a:p>
            <a:pPr marL="267891" indent="-198835" defTabSz="402431" fontAlgn="base"/>
            <a:r>
              <a:rPr lang="en-US" sz="2400" dirty="0">
                <a:effectLst>
                  <a:outerShdw sx="0" sy="0">
                    <a:srgbClr val="000000"/>
                  </a:outerShdw>
                </a:effectLst>
              </a:rPr>
              <a:t>MCC on other Public Servants/Heads of Autonomous Bodies</a:t>
            </a:r>
          </a:p>
        </p:txBody>
      </p:sp>
      <p:sp>
        <p:nvSpPr>
          <p:cNvPr id="126" name="Google Shape;126;p1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32</a:t>
            </a:fld>
            <a:endParaRPr/>
          </a:p>
        </p:txBody>
      </p:sp>
      <p:sp>
        <p:nvSpPr>
          <p:cNvPr id="2" name="Title 8">
            <a:extLst>
              <a:ext uri="{FF2B5EF4-FFF2-40B4-BE49-F238E27FC236}">
                <a16:creationId xmlns:a16="http://schemas.microsoft.com/office/drawing/2014/main" id="{BA1DC75F-57E6-7D6B-F8D5-5F3977C2E5A7}"/>
              </a:ext>
            </a:extLst>
          </p:cNvPr>
          <p:cNvSpPr txBox="1">
            <a:spLocks/>
          </p:cNvSpPr>
          <p:nvPr/>
        </p:nvSpPr>
        <p:spPr>
          <a:xfrm>
            <a:off x="0" y="791184"/>
            <a:ext cx="9144000" cy="42192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chemeClr val="accent6"/>
              </a:buClr>
              <a:buSzPts val="1800"/>
              <a:buFont typeface="Wingdings" pitchFamily="2" charset="2"/>
              <a:buChar char="q"/>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marL="723900" lvl="0" indent="-366713" algn="just" defTabSz="536575" fontAlgn="base">
              <a:lnSpc>
                <a:spcPct val="150000"/>
              </a:lnSpc>
            </a:pPr>
            <a:r>
              <a:rPr lang="en-US" sz="1600" dirty="0"/>
              <a:t>The Commission has directed that except in </a:t>
            </a:r>
            <a:r>
              <a:rPr lang="en-US" sz="1600" dirty="0" smtClean="0"/>
              <a:t>emergent </a:t>
            </a:r>
            <a:r>
              <a:rPr lang="en-US" sz="1600" dirty="0"/>
              <a:t>situation, </a:t>
            </a:r>
            <a:r>
              <a:rPr lang="en-US" sz="1600" dirty="0" smtClean="0"/>
              <a:t>tours of members </a:t>
            </a:r>
            <a:r>
              <a:rPr lang="en-US" sz="1600" dirty="0"/>
              <a:t>of the Commissions/Boards to a poll going </a:t>
            </a:r>
            <a:r>
              <a:rPr lang="en-US" sz="1600" dirty="0" smtClean="0"/>
              <a:t>state </a:t>
            </a:r>
            <a:r>
              <a:rPr lang="en-US" sz="1600" dirty="0"/>
              <a:t>may be deferred</a:t>
            </a:r>
          </a:p>
          <a:p>
            <a:pPr marL="723900" lvl="0" indent="-366713" algn="just" defTabSz="536575" fontAlgn="base">
              <a:lnSpc>
                <a:spcPct val="150000"/>
              </a:lnSpc>
            </a:pPr>
            <a:r>
              <a:rPr lang="en-US" sz="1600" dirty="0"/>
              <a:t>In unavoidable situation, if visits to such </a:t>
            </a:r>
            <a:r>
              <a:rPr lang="en-US" sz="1600" dirty="0" smtClean="0"/>
              <a:t>state </a:t>
            </a:r>
            <a:r>
              <a:rPr lang="en-US" sz="1600" dirty="0"/>
              <a:t>is necessary, CEO to be intimated</a:t>
            </a:r>
          </a:p>
          <a:p>
            <a:pPr marL="723900" lvl="0" indent="-366713" algn="just" defTabSz="536575" fontAlgn="base">
              <a:lnSpc>
                <a:spcPct val="150000"/>
              </a:lnSpc>
            </a:pPr>
            <a:r>
              <a:rPr lang="en-US" sz="1600" dirty="0"/>
              <a:t>The members are to ensure that no political activity such as meeting with politicians/ministers or holding public hearing etc. is undertaken </a:t>
            </a:r>
          </a:p>
          <a:p>
            <a:pPr marL="723900" lvl="0" indent="-366713" algn="just" defTabSz="536575" fontAlgn="base">
              <a:lnSpc>
                <a:spcPct val="150000"/>
              </a:lnSpc>
            </a:pPr>
            <a:r>
              <a:rPr lang="en-US" sz="1600" dirty="0"/>
              <a:t>Any proposal for appointment of members to be cleared from the </a:t>
            </a:r>
            <a:r>
              <a:rPr lang="en-US" sz="1600" dirty="0" smtClean="0"/>
              <a:t>Commission </a:t>
            </a:r>
            <a:endParaRPr lang="en-US" sz="1600" dirty="0"/>
          </a:p>
          <a:p>
            <a:pPr marL="723900" lvl="0" indent="-366713" algn="just" defTabSz="536575" fontAlgn="base">
              <a:lnSpc>
                <a:spcPct val="150000"/>
              </a:lnSpc>
            </a:pPr>
            <a:r>
              <a:rPr lang="en-US" sz="1600" dirty="0"/>
              <a:t>The Commission has taken serious view on various instances of MCC violation by such dignitaries</a:t>
            </a:r>
          </a:p>
        </p:txBody>
      </p:sp>
    </p:spTree>
    <p:extLst>
      <p:ext uri="{BB962C8B-B14F-4D97-AF65-F5344CB8AC3E}">
        <p14:creationId xmlns:p14="http://schemas.microsoft.com/office/powerpoint/2010/main" val="14613911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508062" y="81287"/>
            <a:ext cx="7635938" cy="857400"/>
          </a:xfrm>
          <a:prstGeom prst="rect">
            <a:avLst/>
          </a:prstGeom>
        </p:spPr>
        <p:txBody>
          <a:bodyPr spcFirstLastPara="1" wrap="square" lIns="91425" tIns="91425" rIns="91425" bIns="91425" anchor="b" anchorCtr="0">
            <a:noAutofit/>
          </a:bodyPr>
          <a:lstStyle/>
          <a:p>
            <a:pPr marL="41275" indent="-41275" defTabSz="402431" fontAlgn="base"/>
            <a:r>
              <a:rPr lang="en-US" sz="2400" dirty="0">
                <a:effectLst>
                  <a:outerShdw sx="0" sy="0">
                    <a:srgbClr val="000000"/>
                  </a:outerShdw>
                </a:effectLst>
              </a:rPr>
              <a:t>MCC on NGOs/Persons other than Political Parties/Candidates</a:t>
            </a:r>
          </a:p>
        </p:txBody>
      </p:sp>
      <p:sp>
        <p:nvSpPr>
          <p:cNvPr id="126" name="Google Shape;126;p1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33</a:t>
            </a:fld>
            <a:endParaRPr/>
          </a:p>
        </p:txBody>
      </p:sp>
      <p:sp>
        <p:nvSpPr>
          <p:cNvPr id="2" name="Title 8">
            <a:extLst>
              <a:ext uri="{FF2B5EF4-FFF2-40B4-BE49-F238E27FC236}">
                <a16:creationId xmlns:a16="http://schemas.microsoft.com/office/drawing/2014/main" id="{BA1DC75F-57E6-7D6B-F8D5-5F3977C2E5A7}"/>
              </a:ext>
            </a:extLst>
          </p:cNvPr>
          <p:cNvSpPr txBox="1">
            <a:spLocks/>
          </p:cNvSpPr>
          <p:nvPr/>
        </p:nvSpPr>
        <p:spPr>
          <a:xfrm>
            <a:off x="0" y="791184"/>
            <a:ext cx="9144000" cy="42192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chemeClr val="accent6"/>
              </a:buClr>
              <a:buSzPts val="1800"/>
              <a:buFont typeface="Wingdings" pitchFamily="2" charset="2"/>
              <a:buChar char="q"/>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marL="723900" lvl="0" indent="-366713" algn="just" defTabSz="536575" fontAlgn="base">
              <a:lnSpc>
                <a:spcPct val="150000"/>
              </a:lnSpc>
            </a:pPr>
            <a:r>
              <a:rPr lang="en-US" sz="1500" dirty="0"/>
              <a:t>The Commission has been receiving complaints against various social, cultural or religious organizations about making appeals to electors amounting to election campaigns in </a:t>
            </a:r>
            <a:r>
              <a:rPr lang="en-US" sz="1500" dirty="0" err="1"/>
              <a:t>favour</a:t>
            </a:r>
            <a:r>
              <a:rPr lang="en-US" sz="1500" dirty="0"/>
              <a:t> of a particular candidate/political party by holding events</a:t>
            </a:r>
          </a:p>
          <a:p>
            <a:pPr marL="723900" lvl="0" indent="-366713" algn="just" defTabSz="536575" fontAlgn="base">
              <a:lnSpc>
                <a:spcPct val="150000"/>
              </a:lnSpc>
            </a:pPr>
            <a:r>
              <a:rPr lang="en-US" sz="1500" dirty="0"/>
              <a:t>The Commission has laid down following guidelines incase of such NGOs-</a:t>
            </a:r>
          </a:p>
          <a:p>
            <a:pPr marL="895350" lvl="0" indent="-352425" algn="just" defTabSz="536575" fontAlgn="base">
              <a:lnSpc>
                <a:spcPct val="150000"/>
              </a:lnSpc>
              <a:buFont typeface="Wingdings" pitchFamily="2" charset="2"/>
              <a:buChar char="§"/>
            </a:pPr>
            <a:r>
              <a:rPr lang="en-US" sz="1500" dirty="0"/>
              <a:t>Nobody should </a:t>
            </a:r>
            <a:r>
              <a:rPr lang="en-US" sz="1500" dirty="0" smtClean="0"/>
              <a:t>indulge </a:t>
            </a:r>
            <a:r>
              <a:rPr lang="en-US" sz="1500" dirty="0"/>
              <a:t>in any activity to create disharmony among different classes</a:t>
            </a:r>
          </a:p>
          <a:p>
            <a:pPr marL="895350" lvl="0" indent="-352425" algn="just" defTabSz="536575" fontAlgn="base">
              <a:lnSpc>
                <a:spcPct val="150000"/>
              </a:lnSpc>
              <a:buFont typeface="Wingdings" pitchFamily="2" charset="2"/>
              <a:buChar char="§"/>
            </a:pPr>
            <a:r>
              <a:rPr lang="en-US" sz="1500" dirty="0"/>
              <a:t>Nobody should indulge in any activity/make any statement to attack </a:t>
            </a:r>
            <a:r>
              <a:rPr lang="en-US" sz="1500" dirty="0" smtClean="0"/>
              <a:t>private </a:t>
            </a:r>
            <a:r>
              <a:rPr lang="en-US" sz="1500" dirty="0"/>
              <a:t>life of any person</a:t>
            </a:r>
          </a:p>
          <a:p>
            <a:pPr marL="895350" lvl="0" indent="-352425" algn="just" defTabSz="536575" fontAlgn="base">
              <a:lnSpc>
                <a:spcPct val="150000"/>
              </a:lnSpc>
              <a:buFont typeface="Wingdings" pitchFamily="2" charset="2"/>
              <a:buChar char="§"/>
            </a:pPr>
            <a:r>
              <a:rPr lang="en-US" sz="1500" dirty="0"/>
              <a:t>Prior permission to be taken to hold such public </a:t>
            </a:r>
            <a:r>
              <a:rPr lang="en-US" sz="1500" dirty="0" err="1"/>
              <a:t>programmes</a:t>
            </a:r>
            <a:endParaRPr lang="en-US" sz="1500" dirty="0"/>
          </a:p>
          <a:p>
            <a:pPr marL="895350" lvl="0" indent="-352425" algn="just" defTabSz="536575" fontAlgn="base">
              <a:lnSpc>
                <a:spcPct val="150000"/>
              </a:lnSpc>
              <a:buFont typeface="Wingdings" pitchFamily="2" charset="2"/>
              <a:buChar char="§"/>
            </a:pPr>
            <a:r>
              <a:rPr lang="en-US" sz="1500" dirty="0"/>
              <a:t>District administration to closely monitor such public </a:t>
            </a:r>
            <a:r>
              <a:rPr lang="en-US" sz="1500" dirty="0" err="1"/>
              <a:t>programme</a:t>
            </a:r>
            <a:r>
              <a:rPr lang="en-US" sz="1500" dirty="0"/>
              <a:t> through videography</a:t>
            </a:r>
          </a:p>
          <a:p>
            <a:pPr marL="895350" lvl="0" indent="-352425" algn="just" defTabSz="536575" fontAlgn="base">
              <a:lnSpc>
                <a:spcPct val="150000"/>
              </a:lnSpc>
              <a:buFont typeface="Wingdings" pitchFamily="2" charset="2"/>
              <a:buChar char="§"/>
            </a:pPr>
            <a:r>
              <a:rPr lang="en-US" sz="1500" dirty="0"/>
              <a:t>Expenditure on such </a:t>
            </a:r>
            <a:r>
              <a:rPr lang="en-US" sz="1500" dirty="0" err="1"/>
              <a:t>programmes</a:t>
            </a:r>
            <a:r>
              <a:rPr lang="en-US" sz="1500" dirty="0"/>
              <a:t> to be monitored under </a:t>
            </a:r>
            <a:r>
              <a:rPr lang="en-US" sz="1500" dirty="0" smtClean="0">
                <a:solidFill>
                  <a:srgbClr val="FF0000"/>
                </a:solidFill>
              </a:rPr>
              <a:t>S </a:t>
            </a:r>
            <a:r>
              <a:rPr lang="en-US" sz="1500" dirty="0">
                <a:solidFill>
                  <a:srgbClr val="FF0000"/>
                </a:solidFill>
              </a:rPr>
              <a:t>171H </a:t>
            </a:r>
            <a:r>
              <a:rPr lang="en-US" sz="1500" dirty="0" smtClean="0">
                <a:solidFill>
                  <a:srgbClr val="FF0000"/>
                </a:solidFill>
              </a:rPr>
              <a:t>IPC  1860</a:t>
            </a:r>
            <a:endParaRPr lang="en-US" sz="1500" dirty="0">
              <a:solidFill>
                <a:srgbClr val="FF0000"/>
              </a:solidFill>
            </a:endParaRPr>
          </a:p>
        </p:txBody>
      </p:sp>
    </p:spTree>
    <p:extLst>
      <p:ext uri="{BB962C8B-B14F-4D97-AF65-F5344CB8AC3E}">
        <p14:creationId xmlns:p14="http://schemas.microsoft.com/office/powerpoint/2010/main" val="37718886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508062" y="-175888"/>
            <a:ext cx="7635938" cy="857400"/>
          </a:xfrm>
          <a:prstGeom prst="rect">
            <a:avLst/>
          </a:prstGeom>
        </p:spPr>
        <p:txBody>
          <a:bodyPr spcFirstLastPara="1" wrap="square" lIns="91425" tIns="91425" rIns="91425" bIns="91425" anchor="b" anchorCtr="0">
            <a:noAutofit/>
          </a:bodyPr>
          <a:lstStyle/>
          <a:p>
            <a:pPr marL="41275" indent="-41275" defTabSz="402431" fontAlgn="base"/>
            <a:r>
              <a:rPr lang="en-US" sz="2400" dirty="0">
                <a:effectLst>
                  <a:outerShdw sx="0" sy="0">
                    <a:srgbClr val="000000"/>
                  </a:outerShdw>
                </a:effectLst>
              </a:rPr>
              <a:t>Use/Requisition of </a:t>
            </a:r>
            <a:r>
              <a:rPr lang="en-US" sz="2400" dirty="0" smtClean="0">
                <a:effectLst>
                  <a:outerShdw sx="0" sy="0">
                    <a:srgbClr val="000000"/>
                  </a:outerShdw>
                </a:effectLst>
              </a:rPr>
              <a:t>Vehicles – MCC Plus</a:t>
            </a:r>
            <a:endParaRPr lang="en-US" sz="2400" dirty="0">
              <a:effectLst>
                <a:outerShdw sx="0" sy="0">
                  <a:srgbClr val="000000"/>
                </a:outerShdw>
              </a:effectLst>
            </a:endParaRPr>
          </a:p>
        </p:txBody>
      </p:sp>
      <p:sp>
        <p:nvSpPr>
          <p:cNvPr id="126" name="Google Shape;126;p1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34</a:t>
            </a:fld>
            <a:endParaRPr/>
          </a:p>
        </p:txBody>
      </p:sp>
      <p:sp>
        <p:nvSpPr>
          <p:cNvPr id="2" name="Title 8">
            <a:extLst>
              <a:ext uri="{FF2B5EF4-FFF2-40B4-BE49-F238E27FC236}">
                <a16:creationId xmlns:a16="http://schemas.microsoft.com/office/drawing/2014/main" id="{BA1DC75F-57E6-7D6B-F8D5-5F3977C2E5A7}"/>
              </a:ext>
            </a:extLst>
          </p:cNvPr>
          <p:cNvSpPr txBox="1">
            <a:spLocks/>
          </p:cNvSpPr>
          <p:nvPr/>
        </p:nvSpPr>
        <p:spPr>
          <a:xfrm>
            <a:off x="0" y="791184"/>
            <a:ext cx="9144000" cy="42192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chemeClr val="accent6"/>
              </a:buClr>
              <a:buSzPts val="1800"/>
              <a:buFont typeface="Wingdings" pitchFamily="2" charset="2"/>
              <a:buChar char="q"/>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marL="550862" lvl="0" indent="-285750" algn="just" fontAlgn="base">
              <a:lnSpc>
                <a:spcPct val="150000"/>
              </a:lnSpc>
            </a:pPr>
            <a:r>
              <a:rPr lang="en-US" sz="1400" dirty="0"/>
              <a:t>Exemption from Requisition – </a:t>
            </a:r>
          </a:p>
          <a:p>
            <a:pPr marL="728662" lvl="0" indent="-285750" algn="just" fontAlgn="base">
              <a:lnSpc>
                <a:spcPct val="150000"/>
              </a:lnSpc>
              <a:buFont typeface="Wingdings" pitchFamily="2" charset="2"/>
              <a:buChar char="§"/>
            </a:pPr>
            <a:r>
              <a:rPr lang="en-US" sz="1400" dirty="0"/>
              <a:t>Vehicles being lawfully used by candidate/agent.</a:t>
            </a:r>
          </a:p>
          <a:p>
            <a:pPr marL="728662" lvl="0" indent="-285750" algn="just" fontAlgn="base">
              <a:lnSpc>
                <a:spcPct val="150000"/>
              </a:lnSpc>
              <a:buFont typeface="Wingdings" pitchFamily="2" charset="2"/>
              <a:buChar char="§"/>
            </a:pPr>
            <a:r>
              <a:rPr lang="en-US" sz="1400" dirty="0"/>
              <a:t>Vehicles belonging to wildlife sanctuaries/national parks/BSNL/AIR/DD</a:t>
            </a:r>
          </a:p>
          <a:p>
            <a:pPr marL="728662" lvl="0" indent="-285750" algn="just" fontAlgn="base">
              <a:lnSpc>
                <a:spcPct val="150000"/>
              </a:lnSpc>
              <a:buFont typeface="Wingdings" pitchFamily="2" charset="2"/>
              <a:buChar char="§"/>
            </a:pPr>
            <a:r>
              <a:rPr lang="en-US" sz="1400" dirty="0"/>
              <a:t>Vehicles of WHO/UNICEF/UNO Organs</a:t>
            </a:r>
          </a:p>
          <a:p>
            <a:pPr marL="550862" lvl="0" indent="-285750" algn="just" fontAlgn="base">
              <a:lnSpc>
                <a:spcPct val="150000"/>
              </a:lnSpc>
            </a:pPr>
            <a:r>
              <a:rPr lang="en-US" sz="1400" dirty="0"/>
              <a:t>Ban on use of official vehicles by political functionaries-</a:t>
            </a:r>
          </a:p>
          <a:p>
            <a:pPr marL="550862" lvl="0" indent="-285750" algn="just" fontAlgn="base">
              <a:lnSpc>
                <a:spcPct val="150000"/>
              </a:lnSpc>
            </a:pPr>
            <a:r>
              <a:rPr lang="en-US" sz="1400" dirty="0" smtClean="0"/>
              <a:t>‘Official vehicle’ </a:t>
            </a:r>
            <a:r>
              <a:rPr lang="en-US" sz="1400" dirty="0"/>
              <a:t>means all vehicles belonging to central government, state government, PSUs of central/state government, local bodies, marketing boards, operative societies, autonomous district council (in which public </a:t>
            </a:r>
            <a:r>
              <a:rPr lang="en-US" sz="1400" dirty="0" smtClean="0"/>
              <a:t>funds </a:t>
            </a:r>
            <a:r>
              <a:rPr lang="en-US" sz="1400" dirty="0"/>
              <a:t>are invested)</a:t>
            </a:r>
          </a:p>
          <a:p>
            <a:pPr marL="550862" lvl="0" indent="-285750" algn="just" fontAlgn="base">
              <a:lnSpc>
                <a:spcPct val="150000"/>
              </a:lnSpc>
            </a:pPr>
            <a:r>
              <a:rPr lang="en-US" sz="1400" dirty="0"/>
              <a:t>Ban on use of </a:t>
            </a:r>
            <a:r>
              <a:rPr lang="en-US" sz="1400" dirty="0" smtClean="0"/>
              <a:t>official vehicles </a:t>
            </a:r>
            <a:r>
              <a:rPr lang="en-US" sz="1400" dirty="0"/>
              <a:t>will </a:t>
            </a:r>
            <a:r>
              <a:rPr lang="en-US" sz="1400" dirty="0" smtClean="0"/>
              <a:t>equally </a:t>
            </a:r>
            <a:r>
              <a:rPr lang="en-US" sz="1400" dirty="0"/>
              <a:t>apply to vehicles </a:t>
            </a:r>
            <a:r>
              <a:rPr lang="en-US" sz="1400" dirty="0" smtClean="0"/>
              <a:t>of non-poll </a:t>
            </a:r>
            <a:r>
              <a:rPr lang="en-US" sz="1400" dirty="0"/>
              <a:t>going states</a:t>
            </a:r>
          </a:p>
          <a:p>
            <a:pPr marL="550862" lvl="0" indent="-285750" algn="just" fontAlgn="base">
              <a:lnSpc>
                <a:spcPct val="150000"/>
              </a:lnSpc>
            </a:pPr>
            <a:r>
              <a:rPr lang="en-US" sz="1400" dirty="0"/>
              <a:t>Only </a:t>
            </a:r>
            <a:r>
              <a:rPr lang="en-US" sz="1400" dirty="0" smtClean="0"/>
              <a:t>exceptions are </a:t>
            </a:r>
            <a:r>
              <a:rPr lang="en-US" sz="1400" dirty="0"/>
              <a:t>PM and Leaders who require high security cover</a:t>
            </a:r>
          </a:p>
        </p:txBody>
      </p:sp>
    </p:spTree>
    <p:extLst>
      <p:ext uri="{BB962C8B-B14F-4D97-AF65-F5344CB8AC3E}">
        <p14:creationId xmlns:p14="http://schemas.microsoft.com/office/powerpoint/2010/main" val="824041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508062" y="-175888"/>
            <a:ext cx="7635938" cy="857400"/>
          </a:xfrm>
          <a:prstGeom prst="rect">
            <a:avLst/>
          </a:prstGeom>
        </p:spPr>
        <p:txBody>
          <a:bodyPr spcFirstLastPara="1" wrap="square" lIns="91425" tIns="91425" rIns="91425" bIns="91425" anchor="b" anchorCtr="0">
            <a:noAutofit/>
          </a:bodyPr>
          <a:lstStyle/>
          <a:p>
            <a:pPr marL="41275" indent="-41275" defTabSz="402431" fontAlgn="base"/>
            <a:r>
              <a:rPr lang="en-US" sz="2400" dirty="0">
                <a:effectLst>
                  <a:outerShdw sx="0" sy="0">
                    <a:srgbClr val="000000"/>
                  </a:outerShdw>
                </a:effectLst>
              </a:rPr>
              <a:t>Use/Requisition of Vehicles – MCC </a:t>
            </a:r>
            <a:r>
              <a:rPr lang="en-US" sz="2400" dirty="0" smtClean="0">
                <a:effectLst>
                  <a:outerShdw sx="0" sy="0">
                    <a:srgbClr val="000000"/>
                  </a:outerShdw>
                </a:effectLst>
              </a:rPr>
              <a:t>Plus – contd.</a:t>
            </a:r>
            <a:endParaRPr lang="en-US" sz="2400" dirty="0">
              <a:solidFill>
                <a:srgbClr val="FF0000"/>
              </a:solidFill>
              <a:effectLst>
                <a:outerShdw sx="0" sy="0">
                  <a:srgbClr val="000000"/>
                </a:outerShdw>
              </a:effectLst>
            </a:endParaRPr>
          </a:p>
        </p:txBody>
      </p:sp>
      <p:sp>
        <p:nvSpPr>
          <p:cNvPr id="126" name="Google Shape;126;p1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35</a:t>
            </a:fld>
            <a:endParaRPr/>
          </a:p>
        </p:txBody>
      </p:sp>
      <p:sp>
        <p:nvSpPr>
          <p:cNvPr id="2" name="Title 8">
            <a:extLst>
              <a:ext uri="{FF2B5EF4-FFF2-40B4-BE49-F238E27FC236}">
                <a16:creationId xmlns:a16="http://schemas.microsoft.com/office/drawing/2014/main" id="{BA1DC75F-57E6-7D6B-F8D5-5F3977C2E5A7}"/>
              </a:ext>
            </a:extLst>
          </p:cNvPr>
          <p:cNvSpPr txBox="1">
            <a:spLocks/>
          </p:cNvSpPr>
          <p:nvPr/>
        </p:nvSpPr>
        <p:spPr>
          <a:xfrm>
            <a:off x="0" y="791184"/>
            <a:ext cx="9144000" cy="42192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chemeClr val="accent6"/>
              </a:buClr>
              <a:buSzPts val="1800"/>
              <a:buFont typeface="Wingdings" pitchFamily="2" charset="2"/>
              <a:buChar char="q"/>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marL="550862" lvl="0" indent="-285750" algn="just" fontAlgn="base">
              <a:lnSpc>
                <a:spcPct val="150000"/>
              </a:lnSpc>
            </a:pPr>
            <a:r>
              <a:rPr lang="en-US" sz="1200" dirty="0"/>
              <a:t>Restriction does not apply in case of </a:t>
            </a:r>
            <a:r>
              <a:rPr lang="en-US" sz="1200" dirty="0" smtClean="0"/>
              <a:t>President and Vice-President</a:t>
            </a:r>
          </a:p>
          <a:p>
            <a:pPr marL="550862" lvl="0" indent="-285750" algn="just" fontAlgn="base">
              <a:lnSpc>
                <a:spcPct val="150000"/>
              </a:lnSpc>
            </a:pPr>
            <a:r>
              <a:rPr lang="en-US" sz="1200" dirty="0" smtClean="0"/>
              <a:t>Restrictions do not apply to Speaker/Deputy </a:t>
            </a:r>
            <a:r>
              <a:rPr lang="en-US" sz="1200" dirty="0"/>
              <a:t>Speaker of Lok Sabha and Deputy Chairman of Rajya Sabha visiting </a:t>
            </a:r>
            <a:r>
              <a:rPr lang="en-US" sz="1200" dirty="0" smtClean="0"/>
              <a:t>during the LA Elections. For LS elections, the prohibition will apply to this category. </a:t>
            </a:r>
            <a:endParaRPr lang="en-US" sz="1200" dirty="0"/>
          </a:p>
          <a:p>
            <a:pPr marL="550862" lvl="0" indent="-285750" algn="just" fontAlgn="base">
              <a:lnSpc>
                <a:spcPct val="150000"/>
              </a:lnSpc>
            </a:pPr>
            <a:r>
              <a:rPr lang="en-US" sz="1200" dirty="0"/>
              <a:t>Movement of convoys of not more than 5 vehicles, excluding security vehicles-   </a:t>
            </a:r>
          </a:p>
          <a:p>
            <a:pPr marL="728662" lvl="0" indent="-285750" algn="just" fontAlgn="base">
              <a:lnSpc>
                <a:spcPct val="150000"/>
              </a:lnSpc>
              <a:buFont typeface="Wingdings" pitchFamily="2" charset="2"/>
              <a:buChar char="§"/>
            </a:pPr>
            <a:r>
              <a:rPr lang="en-US" sz="1200" dirty="0"/>
              <a:t>Gap of half an hour between two convoys</a:t>
            </a:r>
          </a:p>
          <a:p>
            <a:pPr marL="728662" lvl="0" indent="-285750" algn="just" fontAlgn="base">
              <a:lnSpc>
                <a:spcPct val="150000"/>
              </a:lnSpc>
              <a:buFont typeface="Wingdings" pitchFamily="2" charset="2"/>
              <a:buChar char="§"/>
            </a:pPr>
            <a:r>
              <a:rPr lang="en-US" sz="1200" dirty="0"/>
              <a:t>Maximum number of vehicles allowed during filling of nominations- 2 vehicles within periphery of 100 </a:t>
            </a:r>
            <a:r>
              <a:rPr lang="en-US" sz="1200" dirty="0" err="1"/>
              <a:t>metres</a:t>
            </a:r>
            <a:r>
              <a:rPr lang="en-US" sz="1200" dirty="0"/>
              <a:t> of RO office</a:t>
            </a:r>
          </a:p>
          <a:p>
            <a:pPr marL="728662" lvl="0" indent="-285750" algn="just" fontAlgn="base">
              <a:lnSpc>
                <a:spcPct val="150000"/>
              </a:lnSpc>
              <a:buFont typeface="Wingdings" pitchFamily="2" charset="2"/>
              <a:buChar char="§"/>
            </a:pPr>
            <a:r>
              <a:rPr lang="en-US" sz="1200" dirty="0"/>
              <a:t>Use of vehicles for electioneering – No limit on vehicles used by a candidate. He has to furnish the details of all vehicles </a:t>
            </a:r>
          </a:p>
          <a:p>
            <a:pPr marL="728662" lvl="0" indent="-285750" algn="just" fontAlgn="base">
              <a:lnSpc>
                <a:spcPct val="150000"/>
              </a:lnSpc>
              <a:buFont typeface="Wingdings" pitchFamily="2" charset="2"/>
              <a:buChar char="§"/>
            </a:pPr>
            <a:r>
              <a:rPr lang="en-US" sz="1200" dirty="0"/>
              <a:t>Vehicles being used by recognized political party- DEO to issue permit for one vehicle to be used by district level office bearer</a:t>
            </a:r>
          </a:p>
          <a:p>
            <a:pPr marL="728662" indent="-285750" algn="just" fontAlgn="base">
              <a:lnSpc>
                <a:spcPct val="150000"/>
              </a:lnSpc>
              <a:buFont typeface="Wingdings" pitchFamily="2" charset="2"/>
              <a:buChar char="§"/>
            </a:pPr>
            <a:r>
              <a:rPr lang="en-US" sz="1200" dirty="0"/>
              <a:t>For states having more than 100 ACs, CEO to issue permit of maximum of 5 vehicles for use of state level office bearers of recognized political party. In other states, maximum 3 vehicles to a recognized political party</a:t>
            </a:r>
          </a:p>
        </p:txBody>
      </p:sp>
    </p:spTree>
    <p:extLst>
      <p:ext uri="{BB962C8B-B14F-4D97-AF65-F5344CB8AC3E}">
        <p14:creationId xmlns:p14="http://schemas.microsoft.com/office/powerpoint/2010/main" val="40514670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508062" y="-175888"/>
            <a:ext cx="7635938" cy="857400"/>
          </a:xfrm>
          <a:prstGeom prst="rect">
            <a:avLst/>
          </a:prstGeom>
        </p:spPr>
        <p:txBody>
          <a:bodyPr spcFirstLastPara="1" wrap="square" lIns="91425" tIns="91425" rIns="91425" bIns="91425" anchor="b" anchorCtr="0">
            <a:noAutofit/>
          </a:bodyPr>
          <a:lstStyle/>
          <a:p>
            <a:pPr marL="41275" indent="-41275" defTabSz="402431" fontAlgn="base"/>
            <a:r>
              <a:rPr lang="en-US" sz="2400" dirty="0">
                <a:effectLst>
                  <a:outerShdw sx="0" sy="0">
                    <a:srgbClr val="000000"/>
                  </a:outerShdw>
                </a:effectLst>
              </a:rPr>
              <a:t>Use/Requisition of Vehicles – MCC Plus – contd.</a:t>
            </a:r>
          </a:p>
        </p:txBody>
      </p:sp>
      <p:sp>
        <p:nvSpPr>
          <p:cNvPr id="126" name="Google Shape;126;p1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36</a:t>
            </a:fld>
            <a:endParaRPr/>
          </a:p>
        </p:txBody>
      </p:sp>
      <p:sp>
        <p:nvSpPr>
          <p:cNvPr id="2" name="Title 8">
            <a:extLst>
              <a:ext uri="{FF2B5EF4-FFF2-40B4-BE49-F238E27FC236}">
                <a16:creationId xmlns:a16="http://schemas.microsoft.com/office/drawing/2014/main" id="{BA1DC75F-57E6-7D6B-F8D5-5F3977C2E5A7}"/>
              </a:ext>
            </a:extLst>
          </p:cNvPr>
          <p:cNvSpPr txBox="1">
            <a:spLocks/>
          </p:cNvSpPr>
          <p:nvPr/>
        </p:nvSpPr>
        <p:spPr>
          <a:xfrm>
            <a:off x="0" y="791184"/>
            <a:ext cx="9144000" cy="42192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chemeClr val="accent6"/>
              </a:buClr>
              <a:buSzPts val="1800"/>
              <a:buFont typeface="Wingdings" pitchFamily="2" charset="2"/>
              <a:buChar char="q"/>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marL="355600" indent="-285750" algn="just" fontAlgn="base">
              <a:lnSpc>
                <a:spcPct val="150000"/>
              </a:lnSpc>
              <a:buFont typeface="Wingdings" panose="05000000000000000000" pitchFamily="2" charset="2"/>
              <a:buChar char="§"/>
            </a:pPr>
            <a:r>
              <a:rPr lang="en-US" sz="1400" dirty="0"/>
              <a:t>F</a:t>
            </a:r>
            <a:r>
              <a:rPr lang="en-US" sz="1400" dirty="0" smtClean="0"/>
              <a:t>or </a:t>
            </a:r>
            <a:r>
              <a:rPr lang="en-US" sz="1400" dirty="0"/>
              <a:t>transporting publicity material – CEO to grant permission for one vehicle for every 25 ACs to a recognized political </a:t>
            </a:r>
            <a:r>
              <a:rPr lang="en-US" sz="1400" dirty="0" smtClean="0"/>
              <a:t>party</a:t>
            </a:r>
          </a:p>
          <a:p>
            <a:pPr marL="355600" indent="-285750" algn="just" fontAlgn="base">
              <a:lnSpc>
                <a:spcPct val="150000"/>
              </a:lnSpc>
              <a:buFont typeface="Wingdings" panose="05000000000000000000" pitchFamily="2" charset="2"/>
              <a:buChar char="§"/>
            </a:pPr>
            <a:r>
              <a:rPr lang="en-US" sz="1400" dirty="0" smtClean="0"/>
              <a:t>Use </a:t>
            </a:r>
            <a:r>
              <a:rPr lang="en-US" sz="1400" dirty="0"/>
              <a:t>of Vehicles on Poll Day during LA election - One vehicle for candidate, one vehicle for election agent and one vehicle for other party workers. </a:t>
            </a:r>
            <a:endParaRPr lang="en-US" sz="1400" dirty="0" smtClean="0"/>
          </a:p>
          <a:p>
            <a:pPr marL="355600" indent="-285750" algn="just" fontAlgn="base">
              <a:lnSpc>
                <a:spcPct val="150000"/>
              </a:lnSpc>
              <a:buFont typeface="Wingdings" panose="05000000000000000000" pitchFamily="2" charset="2"/>
              <a:buChar char="§"/>
            </a:pPr>
            <a:r>
              <a:rPr lang="en-US" sz="1400" dirty="0" smtClean="0"/>
              <a:t>Bulletproof </a:t>
            </a:r>
            <a:r>
              <a:rPr lang="en-US" sz="1400" dirty="0"/>
              <a:t>vehicle to leaders covered by Z+ security- Bulletproof vehicle may be allowed to such leaders with condition cost of propulsion of vehicle to be borne by person </a:t>
            </a:r>
            <a:r>
              <a:rPr lang="en-US" sz="1400" dirty="0" smtClean="0"/>
              <a:t>concerned</a:t>
            </a:r>
            <a:r>
              <a:rPr lang="en-US" sz="1400" dirty="0"/>
              <a:t> </a:t>
            </a:r>
            <a:r>
              <a:rPr lang="en-US" sz="1400" dirty="0" smtClean="0"/>
              <a:t>- </a:t>
            </a:r>
          </a:p>
          <a:p>
            <a:pPr marL="812800" lvl="1" indent="-285750" algn="just" fontAlgn="base">
              <a:lnSpc>
                <a:spcPct val="150000"/>
              </a:lnSpc>
              <a:buFont typeface="Courier New" panose="02070309020205020404" pitchFamily="49" charset="0"/>
              <a:buChar char="o"/>
            </a:pPr>
            <a:r>
              <a:rPr lang="en-US" sz="1400" dirty="0" smtClean="0"/>
              <a:t>If </a:t>
            </a:r>
            <a:r>
              <a:rPr lang="en-US" sz="1400" dirty="0"/>
              <a:t>he is </a:t>
            </a:r>
            <a:r>
              <a:rPr lang="en-US" sz="1400" dirty="0" smtClean="0"/>
              <a:t>a star </a:t>
            </a:r>
            <a:r>
              <a:rPr lang="en-US" sz="1400" dirty="0"/>
              <a:t>campaigner, expenditure to be borne by political </a:t>
            </a:r>
            <a:r>
              <a:rPr lang="en-US" sz="1400" dirty="0" smtClean="0"/>
              <a:t>party. </a:t>
            </a:r>
          </a:p>
          <a:p>
            <a:pPr marL="812800" lvl="1" indent="-285750" algn="just" fontAlgn="base">
              <a:lnSpc>
                <a:spcPct val="150000"/>
              </a:lnSpc>
              <a:buFont typeface="Courier New" panose="02070309020205020404" pitchFamily="49" charset="0"/>
              <a:buChar char="o"/>
            </a:pPr>
            <a:r>
              <a:rPr lang="en-US" sz="1400" dirty="0" smtClean="0"/>
              <a:t>Use </a:t>
            </a:r>
            <a:r>
              <a:rPr lang="en-US" sz="1400" dirty="0"/>
              <a:t>of spare multiple vehicle, if prescribed in such case, would be allowed at government cost.  </a:t>
            </a:r>
            <a:endParaRPr lang="en-US" sz="1400" dirty="0" smtClean="0"/>
          </a:p>
          <a:p>
            <a:pPr marL="812800" lvl="1" indent="-285750" algn="just" fontAlgn="base">
              <a:lnSpc>
                <a:spcPct val="150000"/>
              </a:lnSpc>
              <a:buFont typeface="Courier New" panose="02070309020205020404" pitchFamily="49" charset="0"/>
              <a:buChar char="o"/>
            </a:pPr>
            <a:r>
              <a:rPr lang="en-US" sz="1400" dirty="0" smtClean="0"/>
              <a:t>No </a:t>
            </a:r>
            <a:r>
              <a:rPr lang="en-US" sz="1400" dirty="0"/>
              <a:t>objection to personal staff/any other political functionary/candidate accompanying the SPG </a:t>
            </a:r>
            <a:r>
              <a:rPr lang="en-US" sz="1400" dirty="0" err="1"/>
              <a:t>protectee</a:t>
            </a:r>
            <a:r>
              <a:rPr lang="en-US" sz="1400" dirty="0"/>
              <a:t> in said vehicle. </a:t>
            </a:r>
          </a:p>
        </p:txBody>
      </p:sp>
    </p:spTree>
    <p:extLst>
      <p:ext uri="{BB962C8B-B14F-4D97-AF65-F5344CB8AC3E}">
        <p14:creationId xmlns:p14="http://schemas.microsoft.com/office/powerpoint/2010/main" val="17973046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508062" y="-66216"/>
            <a:ext cx="7635938" cy="857400"/>
          </a:xfrm>
          <a:prstGeom prst="rect">
            <a:avLst/>
          </a:prstGeom>
        </p:spPr>
        <p:txBody>
          <a:bodyPr spcFirstLastPara="1" wrap="square" lIns="91425" tIns="91425" rIns="91425" bIns="91425" anchor="b" anchorCtr="0">
            <a:noAutofit/>
          </a:bodyPr>
          <a:lstStyle/>
          <a:p>
            <a:pPr marL="41275" indent="-41275" defTabSz="402431" fontAlgn="base"/>
            <a:r>
              <a:rPr lang="en-US" sz="2400" dirty="0">
                <a:effectLst>
                  <a:outerShdw sx="0" sy="0">
                    <a:srgbClr val="000000"/>
                  </a:outerShdw>
                </a:effectLst>
              </a:rPr>
              <a:t>Use of </a:t>
            </a:r>
            <a:r>
              <a:rPr lang="en-US" sz="2400" dirty="0" smtClean="0">
                <a:effectLst>
                  <a:outerShdw sx="0" sy="0">
                    <a:srgbClr val="000000"/>
                  </a:outerShdw>
                </a:effectLst>
              </a:rPr>
              <a:t>public </a:t>
            </a:r>
            <a:r>
              <a:rPr lang="en-US" sz="2400" dirty="0">
                <a:effectLst>
                  <a:outerShdw sx="0" sy="0">
                    <a:srgbClr val="000000"/>
                  </a:outerShdw>
                </a:effectLst>
              </a:rPr>
              <a:t>property </a:t>
            </a:r>
            <a:r>
              <a:rPr lang="en-US" sz="2400" dirty="0" smtClean="0">
                <a:effectLst>
                  <a:outerShdw sx="0" sy="0">
                    <a:srgbClr val="000000"/>
                  </a:outerShdw>
                </a:effectLst>
              </a:rPr>
              <a:t>for electioneering – </a:t>
            </a:r>
            <a:r>
              <a:rPr lang="en-US" sz="2400" dirty="0">
                <a:effectLst>
                  <a:outerShdw sx="0" sy="0">
                    <a:srgbClr val="000000"/>
                  </a:outerShdw>
                </a:effectLst>
              </a:rPr>
              <a:t>MCC Plus </a:t>
            </a:r>
          </a:p>
        </p:txBody>
      </p:sp>
      <p:sp>
        <p:nvSpPr>
          <p:cNvPr id="126" name="Google Shape;126;p1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37</a:t>
            </a:fld>
            <a:endParaRPr/>
          </a:p>
        </p:txBody>
      </p:sp>
      <p:sp>
        <p:nvSpPr>
          <p:cNvPr id="2" name="Title 8">
            <a:extLst>
              <a:ext uri="{FF2B5EF4-FFF2-40B4-BE49-F238E27FC236}">
                <a16:creationId xmlns:a16="http://schemas.microsoft.com/office/drawing/2014/main" id="{BA1DC75F-57E6-7D6B-F8D5-5F3977C2E5A7}"/>
              </a:ext>
            </a:extLst>
          </p:cNvPr>
          <p:cNvSpPr txBox="1">
            <a:spLocks/>
          </p:cNvSpPr>
          <p:nvPr/>
        </p:nvSpPr>
        <p:spPr>
          <a:xfrm>
            <a:off x="0" y="791184"/>
            <a:ext cx="9144000" cy="42192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chemeClr val="accent6"/>
              </a:buClr>
              <a:buSzPts val="1800"/>
              <a:buFont typeface="Wingdings" pitchFamily="2" charset="2"/>
              <a:buChar char="q"/>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marL="444500" indent="-355600" algn="just">
              <a:lnSpc>
                <a:spcPct val="150000"/>
              </a:lnSpc>
            </a:pPr>
            <a:r>
              <a:rPr lang="en-US" sz="1800" dirty="0"/>
              <a:t>Use of </a:t>
            </a:r>
            <a:r>
              <a:rPr lang="en-US" sz="1800" dirty="0" err="1"/>
              <a:t>maidan</a:t>
            </a:r>
            <a:r>
              <a:rPr lang="en-US" sz="1800" dirty="0"/>
              <a:t>/parks/playground </a:t>
            </a:r>
            <a:r>
              <a:rPr lang="en-US" sz="1800" dirty="0" smtClean="0"/>
              <a:t>on </a:t>
            </a:r>
            <a:r>
              <a:rPr lang="en-US" sz="1800" dirty="0"/>
              <a:t>equitable </a:t>
            </a:r>
            <a:r>
              <a:rPr lang="en-US" sz="1800" dirty="0" smtClean="0"/>
              <a:t>basis </a:t>
            </a:r>
          </a:p>
          <a:p>
            <a:pPr marL="444500" indent="-355600" algn="just">
              <a:lnSpc>
                <a:spcPct val="150000"/>
              </a:lnSpc>
            </a:pPr>
            <a:r>
              <a:rPr lang="en-US" sz="1800" dirty="0" smtClean="0"/>
              <a:t>Grounds of schools and colleges are permitted only in areas where alternative public grounds are not available  and strictly subject to specific conditions as stipulated by </a:t>
            </a:r>
            <a:r>
              <a:rPr lang="en-US" sz="1800" dirty="0" smtClean="0">
                <a:solidFill>
                  <a:srgbClr val="FF0000"/>
                </a:solidFill>
              </a:rPr>
              <a:t>ECI Instruction (?) </a:t>
            </a:r>
            <a:endParaRPr lang="en-US" sz="1800" dirty="0">
              <a:solidFill>
                <a:srgbClr val="FF0000"/>
              </a:solidFill>
            </a:endParaRPr>
          </a:p>
          <a:p>
            <a:pPr marL="444500" indent="-355600" algn="just">
              <a:lnSpc>
                <a:spcPct val="150000"/>
              </a:lnSpc>
            </a:pPr>
            <a:r>
              <a:rPr lang="en-US" sz="1800" dirty="0"/>
              <a:t>Use of space in public properties for wall writing, displaying election material/banners/ flags/hoardings prohibited</a:t>
            </a:r>
          </a:p>
          <a:p>
            <a:pPr marL="444500" indent="-355600" algn="just">
              <a:lnSpc>
                <a:spcPct val="150000"/>
              </a:lnSpc>
            </a:pPr>
            <a:r>
              <a:rPr lang="en-US" sz="1800" dirty="0"/>
              <a:t>State transport buses/government owned vehicles shall not be used for political advertisement</a:t>
            </a:r>
          </a:p>
        </p:txBody>
      </p:sp>
    </p:spTree>
    <p:extLst>
      <p:ext uri="{BB962C8B-B14F-4D97-AF65-F5344CB8AC3E}">
        <p14:creationId xmlns:p14="http://schemas.microsoft.com/office/powerpoint/2010/main" val="36475661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508062" y="-66216"/>
            <a:ext cx="7635938" cy="857400"/>
          </a:xfrm>
          <a:prstGeom prst="rect">
            <a:avLst/>
          </a:prstGeom>
        </p:spPr>
        <p:txBody>
          <a:bodyPr spcFirstLastPara="1" wrap="square" lIns="91425" tIns="91425" rIns="91425" bIns="91425" anchor="b" anchorCtr="0">
            <a:noAutofit/>
          </a:bodyPr>
          <a:lstStyle/>
          <a:p>
            <a:pPr marL="41275" indent="-41275" defTabSz="402431" fontAlgn="base"/>
            <a:r>
              <a:rPr lang="en-US" sz="2000" dirty="0">
                <a:effectLst>
                  <a:outerShdw sx="0" sy="0">
                    <a:srgbClr val="000000"/>
                  </a:outerShdw>
                </a:effectLst>
              </a:rPr>
              <a:t>Party flags / banners at private residence/vehicle </a:t>
            </a:r>
            <a:r>
              <a:rPr lang="en-US" sz="2000" dirty="0" smtClean="0">
                <a:effectLst>
                  <a:outerShdw sx="0" sy="0">
                    <a:srgbClr val="000000"/>
                  </a:outerShdw>
                </a:effectLst>
              </a:rPr>
              <a:t>– MCC Plus</a:t>
            </a:r>
            <a:endParaRPr lang="en-US" sz="2000" dirty="0">
              <a:effectLst>
                <a:outerShdw sx="0" sy="0">
                  <a:srgbClr val="000000"/>
                </a:outerShdw>
              </a:effectLst>
            </a:endParaRPr>
          </a:p>
        </p:txBody>
      </p:sp>
      <p:sp>
        <p:nvSpPr>
          <p:cNvPr id="126" name="Google Shape;126;p1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38</a:t>
            </a:fld>
            <a:endParaRPr/>
          </a:p>
        </p:txBody>
      </p:sp>
      <p:sp>
        <p:nvSpPr>
          <p:cNvPr id="2" name="Title 8">
            <a:extLst>
              <a:ext uri="{FF2B5EF4-FFF2-40B4-BE49-F238E27FC236}">
                <a16:creationId xmlns:a16="http://schemas.microsoft.com/office/drawing/2014/main" id="{BA1DC75F-57E6-7D6B-F8D5-5F3977C2E5A7}"/>
              </a:ext>
            </a:extLst>
          </p:cNvPr>
          <p:cNvSpPr txBox="1">
            <a:spLocks/>
          </p:cNvSpPr>
          <p:nvPr/>
        </p:nvSpPr>
        <p:spPr>
          <a:xfrm>
            <a:off x="0" y="791184"/>
            <a:ext cx="9144000" cy="42192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chemeClr val="accent6"/>
              </a:buClr>
              <a:buSzPts val="1800"/>
              <a:buFont typeface="Wingdings" pitchFamily="2" charset="2"/>
              <a:buChar char="q"/>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marL="444500" indent="-355600" algn="just">
              <a:lnSpc>
                <a:spcPct val="150000"/>
              </a:lnSpc>
            </a:pPr>
            <a:r>
              <a:rPr lang="en-US" sz="1800" dirty="0"/>
              <a:t>Maximum 3 flags of a party/candidate </a:t>
            </a:r>
            <a:r>
              <a:rPr lang="en-US" sz="1800" dirty="0" smtClean="0"/>
              <a:t>can </a:t>
            </a:r>
            <a:r>
              <a:rPr lang="en-US" sz="1800" dirty="0"/>
              <a:t>be displayed. If someone wants to display flags of more than one party or candidate, it should be restricted to only one flag of each party/candidate</a:t>
            </a:r>
          </a:p>
          <a:p>
            <a:pPr marL="444500" indent="-355600" algn="just">
              <a:lnSpc>
                <a:spcPct val="150000"/>
              </a:lnSpc>
            </a:pPr>
            <a:r>
              <a:rPr lang="en-US" sz="1800" dirty="0"/>
              <a:t>On vehicles, one flag of maximum size of 1 ft. X ½ ft. with a pole/stick of not more than 3 ft., allowed</a:t>
            </a:r>
          </a:p>
          <a:p>
            <a:pPr marL="444500" indent="-355600" algn="just">
              <a:lnSpc>
                <a:spcPct val="150000"/>
              </a:lnSpc>
            </a:pPr>
            <a:r>
              <a:rPr lang="en-US" sz="1800" dirty="0"/>
              <a:t>No banner allowed on any vehicle. During roadshow, a banner of maximum size of 6 ft. X 4 ft. allowed to be carried </a:t>
            </a:r>
            <a:r>
              <a:rPr lang="en-US" sz="1800" dirty="0" smtClean="0"/>
              <a:t>in </a:t>
            </a:r>
            <a:r>
              <a:rPr lang="en-US" sz="1800" dirty="0"/>
              <a:t>hand.</a:t>
            </a:r>
          </a:p>
          <a:p>
            <a:pPr marL="444500" indent="-355600" algn="just">
              <a:lnSpc>
                <a:spcPct val="150000"/>
              </a:lnSpc>
            </a:pPr>
            <a:r>
              <a:rPr lang="en-US" sz="1800" dirty="0"/>
              <a:t>1 or 2 small stickers of appropriate size permitted on a vehicle. </a:t>
            </a:r>
          </a:p>
          <a:p>
            <a:pPr marL="444500" indent="-355600" algn="just">
              <a:lnSpc>
                <a:spcPct val="150000"/>
              </a:lnSpc>
            </a:pPr>
            <a:r>
              <a:rPr lang="en-US" sz="1800" dirty="0"/>
              <a:t>No spot focus /flashing/search light /hooter  allowed on a vehicle.  </a:t>
            </a:r>
          </a:p>
        </p:txBody>
      </p:sp>
    </p:spTree>
    <p:extLst>
      <p:ext uri="{BB962C8B-B14F-4D97-AF65-F5344CB8AC3E}">
        <p14:creationId xmlns:p14="http://schemas.microsoft.com/office/powerpoint/2010/main" val="40174939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508062" y="-99157"/>
            <a:ext cx="7635938" cy="857400"/>
          </a:xfrm>
          <a:prstGeom prst="rect">
            <a:avLst/>
          </a:prstGeom>
        </p:spPr>
        <p:txBody>
          <a:bodyPr spcFirstLastPara="1" wrap="square" lIns="91425" tIns="91425" rIns="91425" bIns="91425" anchor="b" anchorCtr="0">
            <a:noAutofit/>
          </a:bodyPr>
          <a:lstStyle/>
          <a:p>
            <a:pPr algn="just"/>
            <a:r>
              <a:rPr lang="en-US" sz="2300" dirty="0"/>
              <a:t>Defacement of private </a:t>
            </a:r>
            <a:r>
              <a:rPr lang="en-US" sz="2300" dirty="0" smtClean="0"/>
              <a:t>property/vehicles </a:t>
            </a:r>
            <a:r>
              <a:rPr lang="en-US" sz="2300" dirty="0">
                <a:effectLst>
                  <a:outerShdw sx="0" sy="0">
                    <a:srgbClr val="000000"/>
                  </a:outerShdw>
                </a:effectLst>
              </a:rPr>
              <a:t>– MCC Plus</a:t>
            </a:r>
            <a:endParaRPr lang="en-US" sz="2300" dirty="0"/>
          </a:p>
        </p:txBody>
      </p:sp>
      <p:sp>
        <p:nvSpPr>
          <p:cNvPr id="126" name="Google Shape;126;p1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39</a:t>
            </a:fld>
            <a:endParaRPr/>
          </a:p>
        </p:txBody>
      </p:sp>
      <p:sp>
        <p:nvSpPr>
          <p:cNvPr id="2" name="Title 8">
            <a:extLst>
              <a:ext uri="{FF2B5EF4-FFF2-40B4-BE49-F238E27FC236}">
                <a16:creationId xmlns:a16="http://schemas.microsoft.com/office/drawing/2014/main" id="{BA1DC75F-57E6-7D6B-F8D5-5F3977C2E5A7}"/>
              </a:ext>
            </a:extLst>
          </p:cNvPr>
          <p:cNvSpPr txBox="1">
            <a:spLocks/>
          </p:cNvSpPr>
          <p:nvPr/>
        </p:nvSpPr>
        <p:spPr>
          <a:xfrm>
            <a:off x="0" y="791184"/>
            <a:ext cx="9144000" cy="42192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chemeClr val="accent6"/>
              </a:buClr>
              <a:buSzPts val="1800"/>
              <a:buFont typeface="Wingdings" pitchFamily="2" charset="2"/>
              <a:buChar char="q"/>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marL="444500" indent="-355600" algn="just">
              <a:lnSpc>
                <a:spcPct val="150000"/>
              </a:lnSpc>
            </a:pPr>
            <a:r>
              <a:rPr lang="en-US" sz="1800" dirty="0" smtClean="0"/>
              <a:t>Flags/banners </a:t>
            </a:r>
            <a:r>
              <a:rPr lang="en-US" sz="1800" dirty="0"/>
              <a:t>in private premises with voluntary permission of the occupant. </a:t>
            </a:r>
          </a:p>
          <a:p>
            <a:pPr marL="444500" indent="-355600" algn="just">
              <a:lnSpc>
                <a:spcPct val="150000"/>
              </a:lnSpc>
            </a:pPr>
            <a:r>
              <a:rPr lang="en-US" sz="1800" dirty="0"/>
              <a:t>Where specific state /local law exists, provisions of the same will be applied. </a:t>
            </a:r>
          </a:p>
          <a:p>
            <a:pPr marL="444500" indent="-355600" algn="just">
              <a:lnSpc>
                <a:spcPct val="150000"/>
              </a:lnSpc>
            </a:pPr>
            <a:r>
              <a:rPr lang="en-US" sz="1800" dirty="0"/>
              <a:t>On private vehicle, flags and stickers can be put by owner in the manner, they do not cause any inconvenience to other road users. </a:t>
            </a:r>
          </a:p>
          <a:p>
            <a:pPr marL="444500" indent="-355600" algn="just">
              <a:lnSpc>
                <a:spcPct val="150000"/>
              </a:lnSpc>
            </a:pPr>
            <a:r>
              <a:rPr lang="en-US" sz="1800" dirty="0"/>
              <a:t>On commercial vehicles, display of election material not permitted, unless vehicle is validly being used for election campaign. </a:t>
            </a:r>
          </a:p>
          <a:p>
            <a:pPr marL="444500" indent="-355600" algn="just">
              <a:lnSpc>
                <a:spcPct val="150000"/>
              </a:lnSpc>
            </a:pPr>
            <a:r>
              <a:rPr lang="en-US" sz="1800" dirty="0"/>
              <a:t>Timeline for removal of unauthorized defacement- From government property within 24 hours from announcement of election. From public place within 48 hours. From private property within 72 hours.  </a:t>
            </a:r>
          </a:p>
        </p:txBody>
      </p:sp>
    </p:spTree>
    <p:extLst>
      <p:ext uri="{BB962C8B-B14F-4D97-AF65-F5344CB8AC3E}">
        <p14:creationId xmlns:p14="http://schemas.microsoft.com/office/powerpoint/2010/main" val="3259397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508062" y="0"/>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Key Provisions</a:t>
            </a:r>
            <a:endParaRPr dirty="0"/>
          </a:p>
        </p:txBody>
      </p:sp>
      <p:sp>
        <p:nvSpPr>
          <p:cNvPr id="126" name="Google Shape;126;p1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sp>
        <p:nvSpPr>
          <p:cNvPr id="2" name="Title 8">
            <a:extLst>
              <a:ext uri="{FF2B5EF4-FFF2-40B4-BE49-F238E27FC236}">
                <a16:creationId xmlns:a16="http://schemas.microsoft.com/office/drawing/2014/main" id="{BA1DC75F-57E6-7D6B-F8D5-5F3977C2E5A7}"/>
              </a:ext>
            </a:extLst>
          </p:cNvPr>
          <p:cNvSpPr txBox="1">
            <a:spLocks/>
          </p:cNvSpPr>
          <p:nvPr/>
        </p:nvSpPr>
        <p:spPr>
          <a:xfrm>
            <a:off x="0" y="880568"/>
            <a:ext cx="9144000" cy="39731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chemeClr val="accent6"/>
              </a:buClr>
              <a:buSzPts val="1800"/>
              <a:buFont typeface="Wingdings" pitchFamily="2" charset="2"/>
              <a:buChar char="q"/>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marL="266700" indent="-197644" algn="just" fontAlgn="base">
              <a:lnSpc>
                <a:spcPct val="170000"/>
              </a:lnSpc>
              <a:buFont typeface="Wingdings" pitchFamily="2" charset="2"/>
              <a:buNone/>
            </a:pPr>
            <a:r>
              <a:rPr lang="en-US" sz="1800" b="1" i="1" dirty="0"/>
              <a:t>Part-IV Polling day:</a:t>
            </a:r>
          </a:p>
          <a:p>
            <a:pPr marL="398462" algn="just" fontAlgn="base">
              <a:lnSpc>
                <a:spcPct val="170000"/>
              </a:lnSpc>
            </a:pPr>
            <a:r>
              <a:rPr lang="en-US" sz="1800" i="1" dirty="0"/>
              <a:t>All authorized party workers at polling booths be given identity badges. Badge should not contain the party name, symbol or name of the candidate. </a:t>
            </a:r>
          </a:p>
          <a:p>
            <a:pPr marL="267891" indent="-198835" algn="just" fontAlgn="base">
              <a:lnSpc>
                <a:spcPct val="150000"/>
              </a:lnSpc>
              <a:buFont typeface="Wingdings" pitchFamily="2" charset="2"/>
              <a:buNone/>
            </a:pPr>
            <a:r>
              <a:rPr lang="en-US" sz="1800" b="1" i="1" dirty="0"/>
              <a:t>Part-V Polling Booth- </a:t>
            </a:r>
          </a:p>
          <a:p>
            <a:pPr marL="354806" indent="-285750" algn="just" fontAlgn="base">
              <a:lnSpc>
                <a:spcPct val="150000"/>
              </a:lnSpc>
            </a:pPr>
            <a:r>
              <a:rPr lang="en-US" sz="1800" i="1" dirty="0"/>
              <a:t>No one to be allowed to enter polling station without valid pass/authority letter from ECI.</a:t>
            </a:r>
          </a:p>
          <a:p>
            <a:pPr marL="267891" indent="-198835" algn="just" fontAlgn="base">
              <a:lnSpc>
                <a:spcPct val="150000"/>
              </a:lnSpc>
              <a:buFont typeface="Wingdings" pitchFamily="2" charset="2"/>
              <a:buNone/>
            </a:pPr>
            <a:r>
              <a:rPr lang="en-US" sz="1800" b="1" i="1" dirty="0"/>
              <a:t>Part-VI Observers</a:t>
            </a:r>
            <a:r>
              <a:rPr lang="en-US" sz="1800" b="1" dirty="0"/>
              <a:t>:</a:t>
            </a:r>
            <a:r>
              <a:rPr lang="en-US" sz="1800" dirty="0"/>
              <a:t> </a:t>
            </a:r>
          </a:p>
          <a:p>
            <a:pPr marL="354806" indent="-285750" algn="just" fontAlgn="base">
              <a:lnSpc>
                <a:spcPct val="150000"/>
              </a:lnSpc>
            </a:pPr>
            <a:r>
              <a:rPr lang="en-US" sz="1800" dirty="0" smtClean="0"/>
              <a:t>Candidates or political parties may report violation of MCC to the Observer</a:t>
            </a:r>
            <a:endParaRPr lang="en-US" sz="1800" dirty="0"/>
          </a:p>
          <a:p>
            <a:pPr marL="544116" algn="just" fontAlgn="base">
              <a:lnSpc>
                <a:spcPct val="150000"/>
              </a:lnSpc>
            </a:pPr>
            <a:endParaRPr lang="en-US" sz="1800" dirty="0"/>
          </a:p>
        </p:txBody>
      </p:sp>
    </p:spTree>
    <p:extLst>
      <p:ext uri="{BB962C8B-B14F-4D97-AF65-F5344CB8AC3E}">
        <p14:creationId xmlns:p14="http://schemas.microsoft.com/office/powerpoint/2010/main" val="16797131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508062" y="-66216"/>
            <a:ext cx="7635938" cy="857400"/>
          </a:xfrm>
          <a:prstGeom prst="rect">
            <a:avLst/>
          </a:prstGeom>
        </p:spPr>
        <p:txBody>
          <a:bodyPr spcFirstLastPara="1" wrap="square" lIns="91425" tIns="91425" rIns="91425" bIns="91425" anchor="b" anchorCtr="0">
            <a:noAutofit/>
          </a:bodyPr>
          <a:lstStyle/>
          <a:p>
            <a:pPr algn="just"/>
            <a:r>
              <a:rPr lang="en-US" sz="2400" dirty="0"/>
              <a:t>Use of government guest </a:t>
            </a:r>
            <a:r>
              <a:rPr lang="en-US" sz="2400" dirty="0" smtClean="0"/>
              <a:t>house - </a:t>
            </a:r>
            <a:r>
              <a:rPr lang="en-US" sz="2400" dirty="0">
                <a:effectLst>
                  <a:outerShdw sx="0" sy="0">
                    <a:srgbClr val="000000"/>
                  </a:outerShdw>
                </a:effectLst>
              </a:rPr>
              <a:t>– MCC Plus</a:t>
            </a:r>
            <a:endParaRPr lang="en-US" sz="2400" dirty="0"/>
          </a:p>
        </p:txBody>
      </p:sp>
      <p:sp>
        <p:nvSpPr>
          <p:cNvPr id="126" name="Google Shape;126;p1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40</a:t>
            </a:fld>
            <a:endParaRPr/>
          </a:p>
        </p:txBody>
      </p:sp>
      <p:sp>
        <p:nvSpPr>
          <p:cNvPr id="2" name="Title 8">
            <a:extLst>
              <a:ext uri="{FF2B5EF4-FFF2-40B4-BE49-F238E27FC236}">
                <a16:creationId xmlns:a16="http://schemas.microsoft.com/office/drawing/2014/main" id="{BA1DC75F-57E6-7D6B-F8D5-5F3977C2E5A7}"/>
              </a:ext>
            </a:extLst>
          </p:cNvPr>
          <p:cNvSpPr txBox="1">
            <a:spLocks/>
          </p:cNvSpPr>
          <p:nvPr/>
        </p:nvSpPr>
        <p:spPr>
          <a:xfrm>
            <a:off x="0" y="791184"/>
            <a:ext cx="9144000" cy="42192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chemeClr val="accent6"/>
              </a:buClr>
              <a:buSzPts val="1800"/>
              <a:buFont typeface="Wingdings" pitchFamily="2" charset="2"/>
              <a:buChar char="q"/>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marL="444500" indent="-355600" algn="just">
              <a:lnSpc>
                <a:spcPct val="150000"/>
              </a:lnSpc>
            </a:pPr>
            <a:r>
              <a:rPr lang="en-US" sz="1800" dirty="0"/>
              <a:t>Not permitted for political leaders, while campaigning except those covered by security </a:t>
            </a:r>
          </a:p>
          <a:p>
            <a:pPr marL="444500" indent="-355600" algn="just">
              <a:lnSpc>
                <a:spcPct val="150000"/>
              </a:lnSpc>
            </a:pPr>
            <a:r>
              <a:rPr lang="en-US" sz="1800" dirty="0"/>
              <a:t>In such case not more than 3 vehicles be permitted inside the compound </a:t>
            </a:r>
          </a:p>
        </p:txBody>
      </p:sp>
    </p:spTree>
    <p:extLst>
      <p:ext uri="{BB962C8B-B14F-4D97-AF65-F5344CB8AC3E}">
        <p14:creationId xmlns:p14="http://schemas.microsoft.com/office/powerpoint/2010/main" val="42666405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471966" y="43077"/>
            <a:ext cx="7635938" cy="857400"/>
          </a:xfrm>
          <a:prstGeom prst="rect">
            <a:avLst/>
          </a:prstGeom>
        </p:spPr>
        <p:txBody>
          <a:bodyPr spcFirstLastPara="1" wrap="square" lIns="91425" tIns="91425" rIns="91425" bIns="91425" anchor="b" anchorCtr="0">
            <a:noAutofit/>
          </a:bodyPr>
          <a:lstStyle/>
          <a:p>
            <a:r>
              <a:rPr lang="en-US" sz="2400" dirty="0"/>
              <a:t>Temporary campaign office of political </a:t>
            </a:r>
            <a:r>
              <a:rPr lang="en-US" sz="2400" dirty="0" smtClean="0"/>
              <a:t>parties/candidates </a:t>
            </a:r>
            <a:r>
              <a:rPr lang="en-US" sz="2400" dirty="0" smtClean="0">
                <a:effectLst>
                  <a:outerShdw sx="0" sy="0">
                    <a:srgbClr val="000000"/>
                  </a:outerShdw>
                </a:effectLst>
              </a:rPr>
              <a:t>– </a:t>
            </a:r>
            <a:r>
              <a:rPr lang="en-US" sz="2400" dirty="0">
                <a:effectLst>
                  <a:outerShdw sx="0" sy="0">
                    <a:srgbClr val="000000"/>
                  </a:outerShdw>
                </a:effectLst>
              </a:rPr>
              <a:t>MCC Plus</a:t>
            </a:r>
            <a:endParaRPr lang="en-US" sz="2400" dirty="0"/>
          </a:p>
        </p:txBody>
      </p:sp>
      <p:sp>
        <p:nvSpPr>
          <p:cNvPr id="126" name="Google Shape;126;p1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41</a:t>
            </a:fld>
            <a:endParaRPr/>
          </a:p>
        </p:txBody>
      </p:sp>
      <p:sp>
        <p:nvSpPr>
          <p:cNvPr id="2" name="Title 8">
            <a:extLst>
              <a:ext uri="{FF2B5EF4-FFF2-40B4-BE49-F238E27FC236}">
                <a16:creationId xmlns:a16="http://schemas.microsoft.com/office/drawing/2014/main" id="{BA1DC75F-57E6-7D6B-F8D5-5F3977C2E5A7}"/>
              </a:ext>
            </a:extLst>
          </p:cNvPr>
          <p:cNvSpPr txBox="1">
            <a:spLocks/>
          </p:cNvSpPr>
          <p:nvPr/>
        </p:nvSpPr>
        <p:spPr>
          <a:xfrm>
            <a:off x="0" y="825130"/>
            <a:ext cx="9144000" cy="42192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chemeClr val="accent6"/>
              </a:buClr>
              <a:buSzPts val="1800"/>
              <a:buFont typeface="Wingdings" pitchFamily="2" charset="2"/>
              <a:buChar char="q"/>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marL="554038" indent="-285750" algn="just">
              <a:lnSpc>
                <a:spcPct val="150000"/>
              </a:lnSpc>
            </a:pPr>
            <a:r>
              <a:rPr lang="en-US" sz="1800" dirty="0"/>
              <a:t>Not to be setup in an encroached property.</a:t>
            </a:r>
          </a:p>
          <a:p>
            <a:pPr marL="554038" indent="-285750" algn="just">
              <a:lnSpc>
                <a:spcPct val="150000"/>
              </a:lnSpc>
            </a:pPr>
            <a:r>
              <a:rPr lang="en-US" sz="1800" dirty="0"/>
              <a:t>Not to be opened in a religious place. </a:t>
            </a:r>
          </a:p>
          <a:p>
            <a:pPr marL="554038" indent="-285750" algn="just">
              <a:lnSpc>
                <a:spcPct val="150000"/>
              </a:lnSpc>
            </a:pPr>
            <a:r>
              <a:rPr lang="en-US" sz="1800" dirty="0"/>
              <a:t>Not to be in a place contiguous to any hospital/educational </a:t>
            </a:r>
            <a:r>
              <a:rPr lang="en-US" sz="1800" dirty="0" smtClean="0"/>
              <a:t>institution</a:t>
            </a:r>
          </a:p>
          <a:p>
            <a:pPr marL="554038" indent="-285750" algn="just">
              <a:lnSpc>
                <a:spcPct val="150000"/>
              </a:lnSpc>
            </a:pPr>
            <a:r>
              <a:rPr lang="en-US" sz="1800" dirty="0" smtClean="0"/>
              <a:t>Not </a:t>
            </a:r>
            <a:r>
              <a:rPr lang="en-US" sz="1800" dirty="0"/>
              <a:t>to be within 200 meters of an existing polling </a:t>
            </a:r>
            <a:r>
              <a:rPr lang="en-US" sz="1800" dirty="0" smtClean="0"/>
              <a:t>station</a:t>
            </a:r>
            <a:endParaRPr lang="en-US" sz="1800" dirty="0"/>
          </a:p>
          <a:p>
            <a:pPr marL="554038" indent="-285750" algn="just">
              <a:lnSpc>
                <a:spcPct val="150000"/>
              </a:lnSpc>
            </a:pPr>
            <a:r>
              <a:rPr lang="en-US" sz="1800" dirty="0"/>
              <a:t>Only one party flag/banner with party symbol/photograph to be displayed at such office</a:t>
            </a:r>
          </a:p>
          <a:p>
            <a:pPr marL="554038" indent="-285750" algn="just">
              <a:lnSpc>
                <a:spcPct val="150000"/>
              </a:lnSpc>
            </a:pPr>
            <a:r>
              <a:rPr lang="en-US" sz="1800" dirty="0"/>
              <a:t>Size of banner shall not exceed 4 ft X 8 ft subject to condition of local laws.</a:t>
            </a:r>
          </a:p>
          <a:p>
            <a:pPr marL="554038" indent="-285750" algn="just">
              <a:lnSpc>
                <a:spcPct val="150000"/>
              </a:lnSpc>
            </a:pPr>
            <a:r>
              <a:rPr lang="en-US" sz="1800" dirty="0"/>
              <a:t>Expenditure observer to monitor and book expenditure in the account of candidate.</a:t>
            </a:r>
          </a:p>
        </p:txBody>
      </p:sp>
    </p:spTree>
    <p:extLst>
      <p:ext uri="{BB962C8B-B14F-4D97-AF65-F5344CB8AC3E}">
        <p14:creationId xmlns:p14="http://schemas.microsoft.com/office/powerpoint/2010/main" val="8681132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508062" y="-66216"/>
            <a:ext cx="7635938" cy="857400"/>
          </a:xfrm>
          <a:prstGeom prst="rect">
            <a:avLst/>
          </a:prstGeom>
        </p:spPr>
        <p:txBody>
          <a:bodyPr spcFirstLastPara="1" wrap="square" lIns="91425" tIns="91425" rIns="91425" bIns="91425" anchor="b" anchorCtr="0">
            <a:noAutofit/>
          </a:bodyPr>
          <a:lstStyle/>
          <a:p>
            <a:r>
              <a:rPr lang="en-US" sz="2400" dirty="0"/>
              <a:t>Other </a:t>
            </a:r>
            <a:r>
              <a:rPr lang="en-US" sz="2400" dirty="0" smtClean="0"/>
              <a:t>restrictions </a:t>
            </a:r>
            <a:r>
              <a:rPr lang="en-US" sz="2400" dirty="0">
                <a:effectLst>
                  <a:outerShdw sx="0" sy="0">
                    <a:srgbClr val="000000"/>
                  </a:outerShdw>
                </a:effectLst>
              </a:rPr>
              <a:t>– MCC Plus</a:t>
            </a:r>
            <a:endParaRPr lang="en-US" sz="2400" dirty="0"/>
          </a:p>
        </p:txBody>
      </p:sp>
      <p:sp>
        <p:nvSpPr>
          <p:cNvPr id="126" name="Google Shape;126;p1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42</a:t>
            </a:fld>
            <a:endParaRPr/>
          </a:p>
        </p:txBody>
      </p:sp>
      <p:sp>
        <p:nvSpPr>
          <p:cNvPr id="2" name="Title 8">
            <a:extLst>
              <a:ext uri="{FF2B5EF4-FFF2-40B4-BE49-F238E27FC236}">
                <a16:creationId xmlns:a16="http://schemas.microsoft.com/office/drawing/2014/main" id="{BA1DC75F-57E6-7D6B-F8D5-5F3977C2E5A7}"/>
              </a:ext>
            </a:extLst>
          </p:cNvPr>
          <p:cNvSpPr txBox="1">
            <a:spLocks/>
          </p:cNvSpPr>
          <p:nvPr/>
        </p:nvSpPr>
        <p:spPr>
          <a:xfrm>
            <a:off x="0" y="825130"/>
            <a:ext cx="9144000" cy="42192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chemeClr val="accent6"/>
              </a:buClr>
              <a:buSzPts val="1800"/>
              <a:buFont typeface="Wingdings" pitchFamily="2" charset="2"/>
              <a:buChar char="q"/>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marL="342900" indent="-342900" algn="just">
              <a:lnSpc>
                <a:spcPct val="150000"/>
              </a:lnSpc>
            </a:pPr>
            <a:r>
              <a:rPr lang="en-US" sz="1800" dirty="0"/>
              <a:t>Restriction of use of animals for election campaigning.</a:t>
            </a:r>
          </a:p>
          <a:p>
            <a:pPr marL="342900" indent="-342900" algn="just">
              <a:lnSpc>
                <a:spcPct val="150000"/>
              </a:lnSpc>
            </a:pPr>
            <a:r>
              <a:rPr lang="en-US" sz="1800" dirty="0"/>
              <a:t>Restriction on use of photographs of defense forces/personnel.</a:t>
            </a:r>
          </a:p>
          <a:p>
            <a:pPr marL="342900" indent="-342900" algn="just">
              <a:lnSpc>
                <a:spcPct val="150000"/>
              </a:lnSpc>
            </a:pPr>
            <a:r>
              <a:rPr lang="en-US" sz="1800" dirty="0"/>
              <a:t>Restriction on engagement of child </a:t>
            </a:r>
            <a:r>
              <a:rPr lang="en-US" sz="1800" dirty="0" err="1"/>
              <a:t>labour</a:t>
            </a:r>
            <a:r>
              <a:rPr lang="en-US" sz="1800" dirty="0"/>
              <a:t> in election related activities.</a:t>
            </a:r>
          </a:p>
          <a:p>
            <a:pPr marL="342900" indent="-342900" algn="just">
              <a:lnSpc>
                <a:spcPct val="150000"/>
              </a:lnSpc>
            </a:pPr>
            <a:r>
              <a:rPr lang="en-US" sz="1800" dirty="0"/>
              <a:t>Restriction </a:t>
            </a:r>
            <a:r>
              <a:rPr lang="en-US" sz="1800" dirty="0" smtClean="0"/>
              <a:t>on use of plastic/polythene </a:t>
            </a:r>
            <a:r>
              <a:rPr lang="en-US" sz="1800" dirty="0"/>
              <a:t>during electioneering.</a:t>
            </a:r>
          </a:p>
        </p:txBody>
      </p:sp>
    </p:spTree>
    <p:extLst>
      <p:ext uri="{BB962C8B-B14F-4D97-AF65-F5344CB8AC3E}">
        <p14:creationId xmlns:p14="http://schemas.microsoft.com/office/powerpoint/2010/main" val="980957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508062" y="0"/>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Key Provisions</a:t>
            </a:r>
            <a:endParaRPr dirty="0"/>
          </a:p>
        </p:txBody>
      </p:sp>
      <p:sp>
        <p:nvSpPr>
          <p:cNvPr id="126" name="Google Shape;126;p1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a:p>
        </p:txBody>
      </p:sp>
      <p:sp>
        <p:nvSpPr>
          <p:cNvPr id="2" name="Title 8">
            <a:extLst>
              <a:ext uri="{FF2B5EF4-FFF2-40B4-BE49-F238E27FC236}">
                <a16:creationId xmlns:a16="http://schemas.microsoft.com/office/drawing/2014/main" id="{BA1DC75F-57E6-7D6B-F8D5-5F3977C2E5A7}"/>
              </a:ext>
            </a:extLst>
          </p:cNvPr>
          <p:cNvSpPr txBox="1">
            <a:spLocks/>
          </p:cNvSpPr>
          <p:nvPr/>
        </p:nvSpPr>
        <p:spPr>
          <a:xfrm>
            <a:off x="0" y="723818"/>
            <a:ext cx="9144000" cy="441968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chemeClr val="accent6"/>
              </a:buClr>
              <a:buSzPts val="1800"/>
              <a:buFont typeface="Wingdings" pitchFamily="2" charset="2"/>
              <a:buChar char="q"/>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marL="267891" indent="-198835" algn="just" fontAlgn="base">
              <a:lnSpc>
                <a:spcPct val="150000"/>
              </a:lnSpc>
              <a:buFont typeface="Wingdings" pitchFamily="2" charset="2"/>
              <a:buNone/>
            </a:pPr>
            <a:r>
              <a:rPr lang="en-US" sz="1600" b="1" i="1" dirty="0"/>
              <a:t>Part-VII Party in power</a:t>
            </a:r>
            <a:r>
              <a:rPr lang="en-US" sz="1600" b="1" dirty="0"/>
              <a:t>: </a:t>
            </a:r>
            <a:r>
              <a:rPr lang="en-US" sz="1600" dirty="0"/>
              <a:t> </a:t>
            </a:r>
          </a:p>
          <a:p>
            <a:pPr marL="544116" algn="just" fontAlgn="base">
              <a:lnSpc>
                <a:spcPct val="150000"/>
              </a:lnSpc>
            </a:pPr>
            <a:r>
              <a:rPr lang="en-US" sz="1600" dirty="0"/>
              <a:t>Ministers must not combine official visits with election work or use official machinery for the same. </a:t>
            </a:r>
          </a:p>
          <a:p>
            <a:pPr marL="544116" algn="just" fontAlgn="base">
              <a:lnSpc>
                <a:spcPct val="150000"/>
              </a:lnSpc>
            </a:pPr>
            <a:r>
              <a:rPr lang="en-US" sz="1600" dirty="0"/>
              <a:t>Ruling party must avoid advertising at the cost of the public exchequer</a:t>
            </a:r>
          </a:p>
          <a:p>
            <a:pPr marL="544116" algn="just" fontAlgn="base">
              <a:lnSpc>
                <a:spcPct val="150000"/>
              </a:lnSpc>
            </a:pPr>
            <a:r>
              <a:rPr lang="en-US" sz="1600" dirty="0"/>
              <a:t>Ministers and other authorities must not announce any financial grants, or promise any construction of roads, provision of drinking water, etc. </a:t>
            </a:r>
          </a:p>
          <a:p>
            <a:pPr marL="544116" algn="just" fontAlgn="base">
              <a:lnSpc>
                <a:spcPct val="150000"/>
              </a:lnSpc>
            </a:pPr>
            <a:r>
              <a:rPr lang="en-US" sz="1600" dirty="0" smtClean="0"/>
              <a:t>All parties/candidates should have equitable access to public </a:t>
            </a:r>
            <a:r>
              <a:rPr lang="en-US" sz="1600" dirty="0"/>
              <a:t>spaces and rest houses and these must not be </a:t>
            </a:r>
            <a:r>
              <a:rPr lang="en-US" sz="1600" dirty="0" smtClean="0"/>
              <a:t>monopolized </a:t>
            </a:r>
            <a:r>
              <a:rPr lang="en-US" sz="1600" dirty="0"/>
              <a:t>by the party in power</a:t>
            </a:r>
            <a:r>
              <a:rPr lang="en-US" sz="1600" dirty="0" smtClean="0"/>
              <a:t>.</a:t>
            </a:r>
          </a:p>
          <a:p>
            <a:pPr marL="544116" algn="just" fontAlgn="base">
              <a:lnSpc>
                <a:spcPct val="150000"/>
              </a:lnSpc>
            </a:pPr>
            <a:r>
              <a:rPr lang="en-GB" sz="1600" dirty="0" smtClean="0"/>
              <a:t>Ministers/other authorities (except civil servants) shall not lay foundation stones etc. of new projects/schemes</a:t>
            </a:r>
            <a:endParaRPr lang="en-IN" sz="1600" dirty="0"/>
          </a:p>
          <a:p>
            <a:pPr marL="544116" algn="just" fontAlgn="base">
              <a:lnSpc>
                <a:spcPct val="150000"/>
              </a:lnSpc>
            </a:pPr>
            <a:endParaRPr lang="en-US" sz="1600" dirty="0"/>
          </a:p>
        </p:txBody>
      </p:sp>
    </p:spTree>
    <p:extLst>
      <p:ext uri="{BB962C8B-B14F-4D97-AF65-F5344CB8AC3E}">
        <p14:creationId xmlns:p14="http://schemas.microsoft.com/office/powerpoint/2010/main" val="3085790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508062" y="0"/>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b="1" dirty="0"/>
              <a:t>Key Provisions</a:t>
            </a:r>
            <a:endParaRPr b="1" dirty="0"/>
          </a:p>
        </p:txBody>
      </p:sp>
      <p:sp>
        <p:nvSpPr>
          <p:cNvPr id="126" name="Google Shape;126;p1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sp>
        <p:nvSpPr>
          <p:cNvPr id="2" name="Title 8">
            <a:extLst>
              <a:ext uri="{FF2B5EF4-FFF2-40B4-BE49-F238E27FC236}">
                <a16:creationId xmlns:a16="http://schemas.microsoft.com/office/drawing/2014/main" id="{BA1DC75F-57E6-7D6B-F8D5-5F3977C2E5A7}"/>
              </a:ext>
            </a:extLst>
          </p:cNvPr>
          <p:cNvSpPr txBox="1">
            <a:spLocks/>
          </p:cNvSpPr>
          <p:nvPr/>
        </p:nvSpPr>
        <p:spPr>
          <a:xfrm>
            <a:off x="0" y="791184"/>
            <a:ext cx="9144000" cy="39731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chemeClr val="accent6"/>
              </a:buClr>
              <a:buSzPts val="1800"/>
              <a:buFont typeface="Wingdings" pitchFamily="2" charset="2"/>
              <a:buChar char="q"/>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marL="267891" indent="-198835" algn="just" fontAlgn="base">
              <a:lnSpc>
                <a:spcPct val="150000"/>
              </a:lnSpc>
              <a:buNone/>
            </a:pPr>
            <a:r>
              <a:rPr lang="en-US" sz="1800" b="1" i="1" dirty="0"/>
              <a:t>Part-VIII Election manifestos</a:t>
            </a:r>
            <a:r>
              <a:rPr lang="en-US" sz="1800" b="1" dirty="0"/>
              <a:t>:</a:t>
            </a:r>
            <a:r>
              <a:rPr lang="en-US" sz="1800" dirty="0"/>
              <a:t> </a:t>
            </a:r>
          </a:p>
          <a:p>
            <a:pPr marL="486966" indent="-285750" algn="just" fontAlgn="base">
              <a:lnSpc>
                <a:spcPct val="150000"/>
              </a:lnSpc>
            </a:pPr>
            <a:r>
              <a:rPr lang="en-US" sz="1800" dirty="0"/>
              <a:t>Promise in election manifestos not a corrupt practice.</a:t>
            </a:r>
          </a:p>
          <a:p>
            <a:pPr marL="486966" indent="-285750" algn="just" fontAlgn="base">
              <a:lnSpc>
                <a:spcPct val="150000"/>
              </a:lnSpc>
            </a:pPr>
            <a:r>
              <a:rPr lang="en-US" sz="1800" dirty="0" smtClean="0">
                <a:effectLst>
                  <a:outerShdw sx="0" sy="0">
                    <a:srgbClr val="000000"/>
                  </a:outerShdw>
                </a:effectLst>
              </a:rPr>
              <a:t>Election </a:t>
            </a:r>
            <a:r>
              <a:rPr lang="en-US" sz="1800" dirty="0">
                <a:effectLst>
                  <a:outerShdw sx="0" sy="0">
                    <a:srgbClr val="000000"/>
                  </a:outerShdw>
                </a:effectLst>
              </a:rPr>
              <a:t>manifestos shall not contain anything repugnant to ideals and principles of </a:t>
            </a:r>
            <a:r>
              <a:rPr lang="en-US" sz="1800" dirty="0" smtClean="0">
                <a:effectLst>
                  <a:outerShdw sx="0" sy="0">
                    <a:srgbClr val="000000"/>
                  </a:outerShdw>
                </a:effectLst>
              </a:rPr>
              <a:t>Constitution</a:t>
            </a:r>
            <a:r>
              <a:rPr lang="en-US" sz="1800" dirty="0">
                <a:effectLst>
                  <a:outerShdw sx="0" sy="0">
                    <a:srgbClr val="000000"/>
                  </a:outerShdw>
                </a:effectLst>
              </a:rPr>
              <a:t>. </a:t>
            </a:r>
          </a:p>
          <a:p>
            <a:pPr marL="486966" indent="-285750" algn="just" fontAlgn="base">
              <a:lnSpc>
                <a:spcPct val="150000"/>
              </a:lnSpc>
            </a:pPr>
            <a:r>
              <a:rPr lang="en-US" sz="1800" dirty="0">
                <a:effectLst>
                  <a:outerShdw sx="0" sy="0">
                    <a:srgbClr val="000000"/>
                  </a:outerShdw>
                </a:effectLst>
              </a:rPr>
              <a:t>Manifestos should reflect rationale for the promises and should indicate ways and means to meet financial requirement for it. </a:t>
            </a:r>
            <a:r>
              <a:rPr lang="en-US" sz="1800" dirty="0"/>
              <a:t> </a:t>
            </a:r>
          </a:p>
          <a:p>
            <a:pPr marL="544116" algn="just" fontAlgn="base">
              <a:lnSpc>
                <a:spcPct val="150000"/>
              </a:lnSpc>
            </a:pPr>
            <a:endParaRPr lang="en-US" sz="1800" dirty="0"/>
          </a:p>
        </p:txBody>
      </p:sp>
    </p:spTree>
    <p:extLst>
      <p:ext uri="{BB962C8B-B14F-4D97-AF65-F5344CB8AC3E}">
        <p14:creationId xmlns:p14="http://schemas.microsoft.com/office/powerpoint/2010/main" val="3983877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508062" y="0"/>
            <a:ext cx="6462600" cy="857400"/>
          </a:xfrm>
          <a:prstGeom prst="rect">
            <a:avLst/>
          </a:prstGeom>
        </p:spPr>
        <p:txBody>
          <a:bodyPr spcFirstLastPara="1" wrap="square" lIns="91425" tIns="91425" rIns="91425" bIns="91425" anchor="b" anchorCtr="0">
            <a:noAutofit/>
          </a:bodyPr>
          <a:lstStyle/>
          <a:p>
            <a:pPr marL="69056" algn="just"/>
            <a:r>
              <a:rPr lang="en-US" dirty="0" smtClean="0"/>
              <a:t>Period of enforcement</a:t>
            </a:r>
            <a:endParaRPr lang="en-US" dirty="0"/>
          </a:p>
        </p:txBody>
      </p:sp>
      <p:sp>
        <p:nvSpPr>
          <p:cNvPr id="126" name="Google Shape;126;p1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sp>
        <p:nvSpPr>
          <p:cNvPr id="2" name="Title 8">
            <a:extLst>
              <a:ext uri="{FF2B5EF4-FFF2-40B4-BE49-F238E27FC236}">
                <a16:creationId xmlns:a16="http://schemas.microsoft.com/office/drawing/2014/main" id="{BA1DC75F-57E6-7D6B-F8D5-5F3977C2E5A7}"/>
              </a:ext>
            </a:extLst>
          </p:cNvPr>
          <p:cNvSpPr txBox="1">
            <a:spLocks/>
          </p:cNvSpPr>
          <p:nvPr/>
        </p:nvSpPr>
        <p:spPr>
          <a:xfrm>
            <a:off x="0" y="791184"/>
            <a:ext cx="9144000" cy="39731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chemeClr val="accent6"/>
              </a:buClr>
              <a:buSzPts val="1800"/>
              <a:buFont typeface="Wingdings" pitchFamily="2" charset="2"/>
              <a:buChar char="q"/>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marL="485775" indent="-285750" algn="just">
              <a:lnSpc>
                <a:spcPct val="150000"/>
              </a:lnSpc>
            </a:pPr>
            <a:r>
              <a:rPr lang="en-US" sz="2000" dirty="0"/>
              <a:t>Comes into operation with immediate effect </a:t>
            </a:r>
            <a:r>
              <a:rPr lang="en-US" sz="2000" dirty="0" smtClean="0"/>
              <a:t>on </a:t>
            </a:r>
            <a:r>
              <a:rPr lang="en-US" sz="2000" dirty="0"/>
              <a:t>announcement of election schedule by ECI.</a:t>
            </a:r>
          </a:p>
          <a:p>
            <a:pPr marL="485775" indent="-285750" algn="just">
              <a:lnSpc>
                <a:spcPct val="150000"/>
              </a:lnSpc>
            </a:pPr>
            <a:r>
              <a:rPr lang="en-US" sz="2000" dirty="0"/>
              <a:t>Remains enforceable from date of announcement of election till completion of election process. </a:t>
            </a:r>
          </a:p>
          <a:p>
            <a:pPr marL="485775" indent="-285750" algn="just">
              <a:lnSpc>
                <a:spcPct val="150000"/>
              </a:lnSpc>
            </a:pPr>
            <a:r>
              <a:rPr lang="en-US" sz="2000" dirty="0"/>
              <a:t>Date of announcement of election program </a:t>
            </a:r>
            <a:r>
              <a:rPr lang="en-US" sz="2000" dirty="0" smtClean="0"/>
              <a:t>ordinarily should not </a:t>
            </a:r>
            <a:r>
              <a:rPr lang="en-US" sz="2000" dirty="0"/>
              <a:t>be more than 3 weeks period anterior to date of notification, as per agreement reached between the Union Govt. and ECI on 16.04.2001.</a:t>
            </a:r>
          </a:p>
          <a:p>
            <a:pPr marL="544116" algn="just" fontAlgn="base">
              <a:lnSpc>
                <a:spcPct val="150000"/>
              </a:lnSpc>
            </a:pPr>
            <a:endParaRPr lang="en-US" sz="2000" dirty="0"/>
          </a:p>
        </p:txBody>
      </p:sp>
    </p:spTree>
    <p:extLst>
      <p:ext uri="{BB962C8B-B14F-4D97-AF65-F5344CB8AC3E}">
        <p14:creationId xmlns:p14="http://schemas.microsoft.com/office/powerpoint/2010/main" val="469655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508062" y="0"/>
            <a:ext cx="6462600" cy="857400"/>
          </a:xfrm>
          <a:prstGeom prst="rect">
            <a:avLst/>
          </a:prstGeom>
        </p:spPr>
        <p:txBody>
          <a:bodyPr spcFirstLastPara="1" wrap="square" lIns="91425" tIns="91425" rIns="91425" bIns="91425" anchor="b" anchorCtr="0">
            <a:noAutofit/>
          </a:bodyPr>
          <a:lstStyle/>
          <a:p>
            <a:pPr marL="69056" algn="just"/>
            <a:r>
              <a:rPr lang="en-US" dirty="0" smtClean="0"/>
              <a:t>Extent of application of MCC</a:t>
            </a:r>
            <a:endParaRPr lang="en-US" dirty="0"/>
          </a:p>
        </p:txBody>
      </p:sp>
      <p:sp>
        <p:nvSpPr>
          <p:cNvPr id="126" name="Google Shape;126;p1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a:p>
        </p:txBody>
      </p:sp>
      <p:sp>
        <p:nvSpPr>
          <p:cNvPr id="2" name="Title 8">
            <a:extLst>
              <a:ext uri="{FF2B5EF4-FFF2-40B4-BE49-F238E27FC236}">
                <a16:creationId xmlns:a16="http://schemas.microsoft.com/office/drawing/2014/main" id="{BA1DC75F-57E6-7D6B-F8D5-5F3977C2E5A7}"/>
              </a:ext>
            </a:extLst>
          </p:cNvPr>
          <p:cNvSpPr txBox="1">
            <a:spLocks/>
          </p:cNvSpPr>
          <p:nvPr/>
        </p:nvSpPr>
        <p:spPr>
          <a:xfrm>
            <a:off x="0" y="791184"/>
            <a:ext cx="9144000" cy="39731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chemeClr val="accent6"/>
              </a:buClr>
              <a:buSzPts val="1800"/>
              <a:buFont typeface="Wingdings" pitchFamily="2" charset="2"/>
              <a:buChar char="q"/>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marL="614362" algn="just">
              <a:lnSpc>
                <a:spcPct val="200000"/>
              </a:lnSpc>
            </a:pPr>
            <a:r>
              <a:rPr lang="en-US" sz="2000" dirty="0"/>
              <a:t>During general election to House of People- Entire country</a:t>
            </a:r>
          </a:p>
          <a:p>
            <a:pPr marL="614362" algn="just">
              <a:lnSpc>
                <a:spcPct val="200000"/>
              </a:lnSpc>
            </a:pPr>
            <a:r>
              <a:rPr lang="en-US" sz="2000" dirty="0"/>
              <a:t>During general election to State Assembly- State concerned</a:t>
            </a:r>
          </a:p>
          <a:p>
            <a:pPr marL="614362" algn="just">
              <a:lnSpc>
                <a:spcPct val="200000"/>
              </a:lnSpc>
            </a:pPr>
            <a:r>
              <a:rPr lang="en-US" sz="2000" dirty="0"/>
              <a:t>During bye-election – District in which AC/PC going to bye-poll </a:t>
            </a:r>
            <a:r>
              <a:rPr lang="en-US" sz="2000" dirty="0" smtClean="0"/>
              <a:t>is situated. However, in metropolitan cities, State capitals and cities with Municipal Corporations, the MCC remains confined to the AC/PC concerned</a:t>
            </a:r>
            <a:endParaRPr lang="en-US" sz="2000" dirty="0"/>
          </a:p>
          <a:p>
            <a:pPr marL="614362" algn="just">
              <a:lnSpc>
                <a:spcPct val="200000"/>
              </a:lnSpc>
            </a:pPr>
            <a:endParaRPr lang="en-US" sz="2000" dirty="0"/>
          </a:p>
          <a:p>
            <a:pPr marL="544116" algn="just" fontAlgn="base">
              <a:lnSpc>
                <a:spcPct val="200000"/>
              </a:lnSpc>
            </a:pPr>
            <a:endParaRPr lang="en-US" sz="2000" dirty="0"/>
          </a:p>
        </p:txBody>
      </p:sp>
    </p:spTree>
    <p:extLst>
      <p:ext uri="{BB962C8B-B14F-4D97-AF65-F5344CB8AC3E}">
        <p14:creationId xmlns:p14="http://schemas.microsoft.com/office/powerpoint/2010/main" val="2978337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508062" y="0"/>
            <a:ext cx="6462600" cy="857400"/>
          </a:xfrm>
          <a:prstGeom prst="rect">
            <a:avLst/>
          </a:prstGeom>
        </p:spPr>
        <p:txBody>
          <a:bodyPr spcFirstLastPara="1" wrap="square" lIns="91425" tIns="91425" rIns="91425" bIns="91425" anchor="b" anchorCtr="0">
            <a:noAutofit/>
          </a:bodyPr>
          <a:lstStyle/>
          <a:p>
            <a:pPr marL="69056" algn="just"/>
            <a:r>
              <a:rPr lang="en-US" dirty="0" smtClean="0"/>
              <a:t>Who are covered under MCC</a:t>
            </a:r>
            <a:endParaRPr lang="en-US" dirty="0"/>
          </a:p>
        </p:txBody>
      </p:sp>
      <p:sp>
        <p:nvSpPr>
          <p:cNvPr id="126" name="Google Shape;126;p1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a:p>
        </p:txBody>
      </p:sp>
      <p:sp>
        <p:nvSpPr>
          <p:cNvPr id="2" name="Title 8">
            <a:extLst>
              <a:ext uri="{FF2B5EF4-FFF2-40B4-BE49-F238E27FC236}">
                <a16:creationId xmlns:a16="http://schemas.microsoft.com/office/drawing/2014/main" id="{BA1DC75F-57E6-7D6B-F8D5-5F3977C2E5A7}"/>
              </a:ext>
            </a:extLst>
          </p:cNvPr>
          <p:cNvSpPr txBox="1">
            <a:spLocks/>
          </p:cNvSpPr>
          <p:nvPr/>
        </p:nvSpPr>
        <p:spPr>
          <a:xfrm>
            <a:off x="0" y="791184"/>
            <a:ext cx="9144000" cy="39731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chemeClr val="accent6"/>
              </a:buClr>
              <a:buSzPts val="1800"/>
              <a:buFont typeface="Wingdings" pitchFamily="2" charset="2"/>
              <a:buChar char="q"/>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marL="411956">
              <a:lnSpc>
                <a:spcPct val="150000"/>
              </a:lnSpc>
            </a:pPr>
            <a:r>
              <a:rPr lang="en-US" sz="2000" dirty="0"/>
              <a:t>Political parties and candidates</a:t>
            </a:r>
          </a:p>
          <a:p>
            <a:pPr marL="411956">
              <a:lnSpc>
                <a:spcPct val="150000"/>
              </a:lnSpc>
            </a:pPr>
            <a:r>
              <a:rPr lang="en-US" sz="2000" dirty="0" smtClean="0"/>
              <a:t>Ministries/Depts. Of Central/State </a:t>
            </a:r>
            <a:r>
              <a:rPr lang="en-US" sz="2000" dirty="0" err="1" smtClean="0"/>
              <a:t>Govts</a:t>
            </a:r>
            <a:r>
              <a:rPr lang="en-US" sz="2000" dirty="0" smtClean="0"/>
              <a:t>.</a:t>
            </a:r>
          </a:p>
          <a:p>
            <a:pPr marL="411956">
              <a:lnSpc>
                <a:spcPct val="150000"/>
              </a:lnSpc>
            </a:pPr>
            <a:r>
              <a:rPr lang="en-US" sz="2000" dirty="0" smtClean="0"/>
              <a:t>All Organizations/Committees/Corporations/Commissions etc</a:t>
            </a:r>
            <a:r>
              <a:rPr lang="en-US" sz="2000" dirty="0"/>
              <a:t>. funded wholly or partially by Central Government/State Government  </a:t>
            </a:r>
            <a:endParaRPr lang="en-US" sz="2000" dirty="0" smtClean="0"/>
          </a:p>
          <a:p>
            <a:pPr marL="411956">
              <a:lnSpc>
                <a:spcPct val="150000"/>
              </a:lnSpc>
            </a:pPr>
            <a:endParaRPr lang="en-IN" sz="2000" dirty="0">
              <a:effectLst>
                <a:outerShdw sx="0" sy="0">
                  <a:srgbClr val="000000"/>
                </a:outerShdw>
              </a:effectLst>
            </a:endParaRPr>
          </a:p>
          <a:p>
            <a:pPr marL="267891" indent="-198835">
              <a:buFont typeface="Arial" pitchFamily="34" charset="0"/>
              <a:buChar char="•"/>
            </a:pPr>
            <a:endParaRPr lang="en-US" sz="2000" dirty="0"/>
          </a:p>
          <a:p>
            <a:pPr marL="544116" fontAlgn="base">
              <a:lnSpc>
                <a:spcPct val="200000"/>
              </a:lnSpc>
            </a:pPr>
            <a:endParaRPr lang="en-US" sz="2000" dirty="0"/>
          </a:p>
        </p:txBody>
      </p:sp>
      <p:sp>
        <p:nvSpPr>
          <p:cNvPr id="4" name="Rectangle 3"/>
          <p:cNvSpPr/>
          <p:nvPr/>
        </p:nvSpPr>
        <p:spPr>
          <a:xfrm>
            <a:off x="7970662" y="4296910"/>
            <a:ext cx="841897" cy="307777"/>
          </a:xfrm>
          <a:prstGeom prst="rect">
            <a:avLst/>
          </a:prstGeom>
        </p:spPr>
        <p:txBody>
          <a:bodyPr wrap="none">
            <a:spAutoFit/>
          </a:bodyPr>
          <a:lstStyle/>
          <a:p>
            <a:r>
              <a:rPr lang="en-US" dirty="0" err="1" smtClean="0"/>
              <a:t>Contd</a:t>
            </a:r>
            <a:r>
              <a:rPr lang="en-US" dirty="0" smtClean="0"/>
              <a:t>…</a:t>
            </a:r>
            <a:endParaRPr lang="en-IN" dirty="0"/>
          </a:p>
        </p:txBody>
      </p:sp>
    </p:spTree>
    <p:extLst>
      <p:ext uri="{BB962C8B-B14F-4D97-AF65-F5344CB8AC3E}">
        <p14:creationId xmlns:p14="http://schemas.microsoft.com/office/powerpoint/2010/main" val="3314508819"/>
      </p:ext>
    </p:extLst>
  </p:cSld>
  <p:clrMapOvr>
    <a:masterClrMapping/>
  </p:clrMapOvr>
</p:sld>
</file>

<file path=ppt/theme/theme1.xml><?xml version="1.0" encoding="utf-8"?>
<a:theme xmlns:a="http://schemas.openxmlformats.org/drawingml/2006/main" name="Antonio 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1321</TotalTime>
  <Words>3898</Words>
  <Application>Microsoft Office PowerPoint</Application>
  <PresentationFormat>On-screen Show (16:9)</PresentationFormat>
  <Paragraphs>320</Paragraphs>
  <Slides>42</Slides>
  <Notes>41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Lato</vt:lpstr>
      <vt:lpstr>Arial</vt:lpstr>
      <vt:lpstr>Courier New</vt:lpstr>
      <vt:lpstr>Calibri</vt:lpstr>
      <vt:lpstr>Wingdings</vt:lpstr>
      <vt:lpstr>Raleway</vt:lpstr>
      <vt:lpstr>Antonio template</vt:lpstr>
      <vt:lpstr>Theme 14  - Model Code of Conduct</vt:lpstr>
      <vt:lpstr>Key Provisions</vt:lpstr>
      <vt:lpstr>Key Provisions</vt:lpstr>
      <vt:lpstr>Key Provisions</vt:lpstr>
      <vt:lpstr>Key Provisions</vt:lpstr>
      <vt:lpstr>Key Provisions</vt:lpstr>
      <vt:lpstr>Period of enforcement</vt:lpstr>
      <vt:lpstr>Extent of application of MCC</vt:lpstr>
      <vt:lpstr>Who are covered under MCC</vt:lpstr>
      <vt:lpstr>Who are covered under MCC – contd.</vt:lpstr>
      <vt:lpstr>Legal status</vt:lpstr>
      <vt:lpstr>Legal status – MCC overlapping with RPA and other Statutes– contd.</vt:lpstr>
      <vt:lpstr>Legal status – contd.</vt:lpstr>
      <vt:lpstr>Legal status – contd.</vt:lpstr>
      <vt:lpstr>SUPREME COURT ON MCC</vt:lpstr>
      <vt:lpstr>Special Measures taken by ECI to enforce MCC </vt:lpstr>
      <vt:lpstr>Special Measures taken by ECI to enforce MCC – contd.</vt:lpstr>
      <vt:lpstr>MCC for Party in Power</vt:lpstr>
      <vt:lpstr>MCC for Party in Power</vt:lpstr>
      <vt:lpstr>MCC for Party in Power</vt:lpstr>
      <vt:lpstr>MCC for Party in Power</vt:lpstr>
      <vt:lpstr>MCC for Party in Power</vt:lpstr>
      <vt:lpstr>MCC for Political Parties/Candidates in general</vt:lpstr>
      <vt:lpstr>MCC for Political Parties/Candidates in general – use of vehicles – contd.</vt:lpstr>
      <vt:lpstr>Star Campaigners</vt:lpstr>
      <vt:lpstr>Election Manifestos</vt:lpstr>
      <vt:lpstr>MCC on Government Officials</vt:lpstr>
      <vt:lpstr>MCC on Government Officials</vt:lpstr>
      <vt:lpstr>MCC on Government Officials</vt:lpstr>
      <vt:lpstr>MCC on Government Officials</vt:lpstr>
      <vt:lpstr>MCC on Government Officials - Meetings</vt:lpstr>
      <vt:lpstr>MCC on other Public Servants/Heads of Autonomous Bodies</vt:lpstr>
      <vt:lpstr>MCC on NGOs/Persons other than Political Parties/Candidates</vt:lpstr>
      <vt:lpstr>Use/Requisition of Vehicles – MCC Plus</vt:lpstr>
      <vt:lpstr>Use/Requisition of Vehicles – MCC Plus – contd.</vt:lpstr>
      <vt:lpstr>Use/Requisition of Vehicles – MCC Plus – contd.</vt:lpstr>
      <vt:lpstr>Use of public property for electioneering – MCC Plus </vt:lpstr>
      <vt:lpstr>Party flags / banners at private residence/vehicle – MCC Plus</vt:lpstr>
      <vt:lpstr>Defacement of private property/vehicles – MCC Plus</vt:lpstr>
      <vt:lpstr>Use of government guest house - – MCC Plus</vt:lpstr>
      <vt:lpstr>Temporary campaign office of political parties/candidates – MCC Plus</vt:lpstr>
      <vt:lpstr>Other restrictions – MCC Plus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CIT</dc:creator>
  <cp:lastModifiedBy>Admin</cp:lastModifiedBy>
  <cp:revision>137</cp:revision>
  <cp:lastPrinted>2023-05-27T08:09:31Z</cp:lastPrinted>
  <dcterms:modified xsi:type="dcterms:W3CDTF">2023-05-27T08:10:04Z</dcterms:modified>
</cp:coreProperties>
</file>